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400" r:id="rId6"/>
  </p:sldMasterIdLst>
  <p:notesMasterIdLst>
    <p:notesMasterId r:id="rId54"/>
  </p:notesMasterIdLst>
  <p:handoutMasterIdLst>
    <p:handoutMasterId r:id="rId55"/>
  </p:handoutMasterIdLst>
  <p:sldIdLst>
    <p:sldId id="1376" r:id="rId7"/>
    <p:sldId id="1564" r:id="rId8"/>
    <p:sldId id="1473" r:id="rId9"/>
    <p:sldId id="1561" r:id="rId10"/>
    <p:sldId id="1435" r:id="rId11"/>
    <p:sldId id="1400" r:id="rId12"/>
    <p:sldId id="1412" r:id="rId13"/>
    <p:sldId id="1535" r:id="rId14"/>
    <p:sldId id="1520" r:id="rId15"/>
    <p:sldId id="1522" r:id="rId16"/>
    <p:sldId id="1541" r:id="rId17"/>
    <p:sldId id="1553" r:id="rId18"/>
    <p:sldId id="1528" r:id="rId19"/>
    <p:sldId id="1557" r:id="rId20"/>
    <p:sldId id="1560" r:id="rId21"/>
    <p:sldId id="1558" r:id="rId22"/>
    <p:sldId id="1559" r:id="rId23"/>
    <p:sldId id="1534" r:id="rId24"/>
    <p:sldId id="1544" r:id="rId25"/>
    <p:sldId id="1542" r:id="rId26"/>
    <p:sldId id="1524" r:id="rId27"/>
    <p:sldId id="1532" r:id="rId28"/>
    <p:sldId id="1531" r:id="rId29"/>
    <p:sldId id="1545" r:id="rId30"/>
    <p:sldId id="1548" r:id="rId31"/>
    <p:sldId id="1481" r:id="rId32"/>
    <p:sldId id="1546" r:id="rId33"/>
    <p:sldId id="1563" r:id="rId34"/>
    <p:sldId id="1536" r:id="rId35"/>
    <p:sldId id="1423" r:id="rId36"/>
    <p:sldId id="1554" r:id="rId37"/>
    <p:sldId id="1540" r:id="rId38"/>
    <p:sldId id="1550" r:id="rId39"/>
    <p:sldId id="1537" r:id="rId40"/>
    <p:sldId id="1445" r:id="rId41"/>
    <p:sldId id="1547" r:id="rId42"/>
    <p:sldId id="1549" r:id="rId43"/>
    <p:sldId id="1562" r:id="rId44"/>
    <p:sldId id="1446" r:id="rId45"/>
    <p:sldId id="1447" r:id="rId46"/>
    <p:sldId id="1448" r:id="rId47"/>
    <p:sldId id="1526" r:id="rId48"/>
    <p:sldId id="1449" r:id="rId49"/>
    <p:sldId id="1555" r:id="rId50"/>
    <p:sldId id="1450" r:id="rId51"/>
    <p:sldId id="1556" r:id="rId52"/>
    <p:sldId id="1519" r:id="rId53"/>
  </p:sldIdLst>
  <p:sldSz cx="12436475" cy="6994525"/>
  <p:notesSz cx="6875463" cy="10002838"/>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76"/>
            <p14:sldId id="1564"/>
            <p14:sldId id="1473"/>
            <p14:sldId id="1561"/>
            <p14:sldId id="1435"/>
            <p14:sldId id="1400"/>
            <p14:sldId id="1412"/>
            <p14:sldId id="1535"/>
            <p14:sldId id="1520"/>
            <p14:sldId id="1522"/>
            <p14:sldId id="1541"/>
            <p14:sldId id="1553"/>
            <p14:sldId id="1528"/>
            <p14:sldId id="1557"/>
            <p14:sldId id="1560"/>
            <p14:sldId id="1558"/>
            <p14:sldId id="1559"/>
            <p14:sldId id="1534"/>
            <p14:sldId id="1544"/>
            <p14:sldId id="1542"/>
            <p14:sldId id="1524"/>
            <p14:sldId id="1532"/>
            <p14:sldId id="1531"/>
            <p14:sldId id="1545"/>
            <p14:sldId id="1548"/>
            <p14:sldId id="1481"/>
            <p14:sldId id="1546"/>
            <p14:sldId id="1563"/>
            <p14:sldId id="1536"/>
            <p14:sldId id="1423"/>
            <p14:sldId id="1554"/>
            <p14:sldId id="1540"/>
            <p14:sldId id="1550"/>
            <p14:sldId id="1537"/>
            <p14:sldId id="1445"/>
            <p14:sldId id="1547"/>
            <p14:sldId id="1549"/>
            <p14:sldId id="1562"/>
            <p14:sldId id="1446"/>
            <p14:sldId id="1447"/>
            <p14:sldId id="1448"/>
            <p14:sldId id="1526"/>
            <p14:sldId id="1449"/>
            <p14:sldId id="1555"/>
            <p14:sldId id="1450"/>
            <p14:sldId id="1556"/>
            <p14:sldId id="1519"/>
          </p14:sldIdLst>
        </p14:section>
        <p14:section name="Color Template" id="{A073DAE3-B461-442F-A3D3-6642BD875E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51" userDrawn="1">
          <p15:clr>
            <a:srgbClr val="A4A3A4"/>
          </p15:clr>
        </p15:guide>
        <p15:guide id="2" pos="216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969696"/>
    <a:srgbClr val="DEDEDE"/>
    <a:srgbClr val="B4A0FF"/>
    <a:srgbClr val="FFFFFF"/>
    <a:srgbClr val="5C2D91"/>
    <a:srgbClr val="E1DCE7"/>
    <a:srgbClr val="A193B3"/>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2" autoAdjust="0"/>
    <p:restoredTop sz="79821" autoAdjust="0"/>
  </p:normalViewPr>
  <p:slideViewPr>
    <p:cSldViewPr>
      <p:cViewPr varScale="1">
        <p:scale>
          <a:sx n="79" d="100"/>
          <a:sy n="79" d="100"/>
        </p:scale>
        <p:origin x="294" y="45"/>
      </p:cViewPr>
      <p:guideLst/>
    </p:cSldViewPr>
  </p:slideViewPr>
  <p:outlineViewPr>
    <p:cViewPr>
      <p:scale>
        <a:sx n="33" d="100"/>
        <a:sy n="33" d="100"/>
      </p:scale>
      <p:origin x="0" y="-1554"/>
    </p:cViewPr>
  </p:outlineViewPr>
  <p:notesTextViewPr>
    <p:cViewPr>
      <p:scale>
        <a:sx n="3" d="2"/>
        <a:sy n="3" d="2"/>
      </p:scale>
      <p:origin x="0" y="0"/>
    </p:cViewPr>
  </p:notesTextViewPr>
  <p:sorterViewPr>
    <p:cViewPr varScale="1">
      <p:scale>
        <a:sx n="1" d="1"/>
        <a:sy n="1" d="1"/>
      </p:scale>
      <p:origin x="0" y="0"/>
    </p:cViewPr>
  </p:sorterViewPr>
  <p:notesViewPr>
    <p:cSldViewPr showGuides="1">
      <p:cViewPr varScale="1">
        <p:scale>
          <a:sx n="67" d="100"/>
          <a:sy n="67" d="100"/>
        </p:scale>
        <p:origin x="3043" y="43"/>
      </p:cViewPr>
      <p:guideLst>
        <p:guide orient="horz" pos="3151"/>
        <p:guide pos="216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661"/>
            <a:ext cx="2979367" cy="500142"/>
          </a:xfrm>
          <a:prstGeom prst="rect">
            <a:avLst/>
          </a:prstGeom>
        </p:spPr>
        <p:txBody>
          <a:bodyPr vert="horz" lIns="96434" tIns="48217" rIns="96434" bIns="48217" rtlCol="0"/>
          <a:lstStyle>
            <a:lvl1pPr algn="l">
              <a:defRPr sz="1300"/>
            </a:lvl1pPr>
          </a:lstStyle>
          <a:p>
            <a:endParaRPr lang="en-US" dirty="0">
              <a:latin typeface="Segoe UI" pitchFamily="34" charset="0"/>
            </a:endParaRPr>
          </a:p>
        </p:txBody>
      </p:sp>
      <p:sp>
        <p:nvSpPr>
          <p:cNvPr id="7" name="Date Placeholder 6"/>
          <p:cNvSpPr>
            <a:spLocks noGrp="1"/>
          </p:cNvSpPr>
          <p:nvPr>
            <p:ph type="dt" sz="quarter" idx="1"/>
          </p:nvPr>
        </p:nvSpPr>
        <p:spPr>
          <a:xfrm>
            <a:off x="3894505" y="0"/>
            <a:ext cx="2979367" cy="500142"/>
          </a:xfrm>
          <a:prstGeom prst="rect">
            <a:avLst/>
          </a:prstGeom>
        </p:spPr>
        <p:txBody>
          <a:bodyPr vert="horz" lIns="96434" tIns="48217" rIns="96434" bIns="48217" rtlCol="0"/>
          <a:lstStyle>
            <a:lvl1pPr algn="r">
              <a:defRPr sz="1300"/>
            </a:lvl1pPr>
          </a:lstStyle>
          <a:p>
            <a:fld id="{7A992713-4EF2-4F2B-9104-F0CB070F5E95}" type="datetime8">
              <a:rPr lang="en-US" smtClean="0">
                <a:latin typeface="Segoe UI" pitchFamily="34" charset="0"/>
              </a:rPr>
              <a:t>3/23/2017 8:52 AM</a:t>
            </a:fld>
            <a:endParaRPr lang="en-US" dirty="0">
              <a:latin typeface="Segoe UI" pitchFamily="34" charset="0"/>
            </a:endParaRPr>
          </a:p>
        </p:txBody>
      </p:sp>
      <p:sp>
        <p:nvSpPr>
          <p:cNvPr id="8" name="Footer Placeholder 7"/>
          <p:cNvSpPr>
            <a:spLocks noGrp="1"/>
          </p:cNvSpPr>
          <p:nvPr>
            <p:ph type="ftr" sz="quarter" idx="2"/>
          </p:nvPr>
        </p:nvSpPr>
        <p:spPr>
          <a:xfrm>
            <a:off x="0" y="9500961"/>
            <a:ext cx="5809766" cy="363657"/>
          </a:xfrm>
          <a:prstGeom prst="rect">
            <a:avLst/>
          </a:prstGeom>
        </p:spPr>
        <p:txBody>
          <a:bodyPr vert="horz" lIns="96434" tIns="48217" rIns="96434" bIns="48217" rtlCol="0" anchor="b"/>
          <a:lstStyle>
            <a:lvl1pPr algn="l">
              <a:defRPr sz="1300"/>
            </a:lvl1pPr>
          </a:lstStyle>
          <a:p>
            <a:pPr marL="420223" defTabSz="96401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98308" y="9500960"/>
            <a:ext cx="1075565" cy="500142"/>
          </a:xfrm>
          <a:prstGeom prst="rect">
            <a:avLst/>
          </a:prstGeom>
        </p:spPr>
        <p:txBody>
          <a:bodyPr vert="horz" lIns="96434" tIns="48217" rIns="96434" bIns="48217"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9367" cy="500142"/>
          </a:xfrm>
          <a:prstGeom prst="rect">
            <a:avLst/>
          </a:prstGeom>
        </p:spPr>
        <p:txBody>
          <a:bodyPr vert="horz" lIns="96434" tIns="48217" rIns="96434" bIns="48217" rtlCol="0"/>
          <a:lstStyle>
            <a:lvl1pPr algn="l">
              <a:defRPr sz="13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04775" y="750888"/>
            <a:ext cx="6665913" cy="3749675"/>
          </a:xfrm>
          <a:prstGeom prst="rect">
            <a:avLst/>
          </a:prstGeom>
          <a:noFill/>
          <a:ln w="12700">
            <a:solidFill>
              <a:prstClr val="black"/>
            </a:solidFill>
          </a:ln>
        </p:spPr>
        <p:txBody>
          <a:bodyPr vert="horz" lIns="96434" tIns="48217" rIns="96434" bIns="48217" rtlCol="0" anchor="ctr"/>
          <a:lstStyle/>
          <a:p>
            <a:endParaRPr lang="en-US" dirty="0"/>
          </a:p>
        </p:txBody>
      </p:sp>
      <p:sp>
        <p:nvSpPr>
          <p:cNvPr id="10" name="Footer Placeholder 9"/>
          <p:cNvSpPr>
            <a:spLocks noGrp="1"/>
          </p:cNvSpPr>
          <p:nvPr>
            <p:ph type="ftr" sz="quarter" idx="4"/>
          </p:nvPr>
        </p:nvSpPr>
        <p:spPr>
          <a:xfrm>
            <a:off x="0" y="9502697"/>
            <a:ext cx="5935816" cy="389397"/>
          </a:xfrm>
          <a:prstGeom prst="rect">
            <a:avLst/>
          </a:prstGeom>
        </p:spPr>
        <p:txBody>
          <a:bodyPr vert="horz" lIns="96434" tIns="48217" rIns="96434" bIns="48217" rtlCol="0" anchor="b"/>
          <a:lstStyle>
            <a:lvl1pPr marL="602710" indent="0" algn="l">
              <a:defRPr sz="1300"/>
            </a:lvl1p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94505" y="0"/>
            <a:ext cx="2979367" cy="500142"/>
          </a:xfrm>
          <a:prstGeom prst="rect">
            <a:avLst/>
          </a:prstGeom>
        </p:spPr>
        <p:txBody>
          <a:bodyPr vert="horz" lIns="96434" tIns="48217" rIns="96434" bIns="48217" rtlCol="0"/>
          <a:lstStyle>
            <a:lvl1pPr algn="r">
              <a:defRPr sz="1300">
                <a:latin typeface="Segoe UI" pitchFamily="34" charset="0"/>
              </a:defRPr>
            </a:lvl1pPr>
          </a:lstStyle>
          <a:p>
            <a:fld id="{196BB360-4395-422C-A729-CB974B278917}" type="datetime8">
              <a:rPr lang="en-US" smtClean="0"/>
              <a:t>3/23/2017 8:52 AM</a:t>
            </a:fld>
            <a:endParaRPr lang="en-US" dirty="0"/>
          </a:p>
        </p:txBody>
      </p:sp>
      <p:sp>
        <p:nvSpPr>
          <p:cNvPr id="12" name="Notes Placeholder 11"/>
          <p:cNvSpPr>
            <a:spLocks noGrp="1"/>
          </p:cNvSpPr>
          <p:nvPr>
            <p:ph type="body" sz="quarter" idx="3"/>
          </p:nvPr>
        </p:nvSpPr>
        <p:spPr>
          <a:xfrm>
            <a:off x="687547" y="4751349"/>
            <a:ext cx="5500370" cy="4501277"/>
          </a:xfrm>
          <a:prstGeom prst="rect">
            <a:avLst/>
          </a:prstGeom>
        </p:spPr>
        <p:txBody>
          <a:bodyPr vert="horz" lIns="96434" tIns="48217" rIns="96434" bIns="482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4357" y="9500960"/>
            <a:ext cx="949515" cy="500142"/>
          </a:xfrm>
          <a:prstGeom prst="rect">
            <a:avLst/>
          </a:prstGeom>
        </p:spPr>
        <p:txBody>
          <a:bodyPr vert="horz" lIns="96434" tIns="48217" rIns="96434" bIns="48217"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calability#Horizontal_and_vertical_scalin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azure.microsoft.com/en-gb/documentation/articles/azure-web-sites-web-hosting-plans-in-depth-overview/"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6401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84063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https://azure.microsoft.com/en-us/blog/announcing-general-availability-of-managed-disks-and-larger-scale-sets/ </a:t>
            </a:r>
          </a:p>
          <a:p>
            <a:r>
              <a:rPr lang="en-GB" dirty="0"/>
              <a:t>https://docs.microsoft.com/en-us/azure/storage/storage-managed-disks-overview</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14842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198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https://docs.microsoft.com/en-us/azure/sql-database/sql-database-scale-up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70689-316F-4870-938E-2FD004E7DFA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979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https://docs.microsoft.com/en-gb/azure/monitoring-and-diagnostics/insights-how-to-scale?toc=%2fazure%2fapp-service-web%2ftoc.json</a:t>
            </a:r>
          </a:p>
          <a:p>
            <a:endParaRPr lang="en-GB" dirty="0"/>
          </a:p>
          <a:p>
            <a:endParaRPr lang="en-GB" dirty="0"/>
          </a:p>
          <a:p>
            <a:r>
              <a:rPr lang="en-GB" dirty="0"/>
              <a:t>If you don’t need web affinity, turn it off, this will mean being routed to a node more quickly, and a more even load balancing across your services.</a:t>
            </a:r>
          </a:p>
          <a:p>
            <a:endParaRPr lang="en-GB" dirty="0"/>
          </a:p>
          <a:p>
            <a:r>
              <a:rPr lang="en-GB" dirty="0"/>
              <a:t>If your site traffic is sporadic, you would probably want to keep the site spun-up and in memory : for an instantaneous response discuss Always On</a:t>
            </a:r>
          </a:p>
          <a:p>
            <a:endParaRPr lang="en-GB" dirty="0"/>
          </a:p>
          <a:p>
            <a:r>
              <a:rPr lang="en-GB" b="1" dirty="0"/>
              <a:t>Auto-Scaling is a given </a:t>
            </a:r>
          </a:p>
          <a:p>
            <a:endParaRPr lang="en-GB" dirty="0"/>
          </a:p>
          <a:p>
            <a:r>
              <a:rPr lang="en-GB" dirty="0">
                <a:hlinkClick r:id="rId3"/>
              </a:rPr>
              <a:t>Scale up</a:t>
            </a:r>
            <a:r>
              <a:rPr lang="en-GB" dirty="0"/>
              <a:t>: Get more CPU, memory, disk space, and extra features like dedicated virtual machines (VMs), custom domains and certificates, staging slots, autoscaling, and more. You scale up by changing the pricing tier of the App Service plan that your app belongs to.</a:t>
            </a:r>
          </a:p>
          <a:p>
            <a:endParaRPr lang="en-GB" dirty="0"/>
          </a:p>
          <a:p>
            <a:r>
              <a:rPr lang="en-GB" dirty="0">
                <a:hlinkClick r:id="rId3"/>
              </a:rPr>
              <a:t>Scale out</a:t>
            </a:r>
            <a:r>
              <a:rPr lang="en-GB" dirty="0"/>
              <a:t>: Increase the number of VM instances that run your app. You can scale out to as many as 20 instances, depending on your pricing tier</a:t>
            </a:r>
          </a:p>
          <a:p>
            <a:endParaRPr lang="en-GB" dirty="0"/>
          </a:p>
          <a:p>
            <a:r>
              <a:rPr lang="en-GB" dirty="0"/>
              <a:t>The scale settings take only seconds to apply and affect all apps in your </a:t>
            </a:r>
            <a:r>
              <a:rPr lang="en-GB" dirty="0">
                <a:hlinkClick r:id="rId4"/>
              </a:rPr>
              <a:t>App Service plan</a:t>
            </a:r>
            <a:r>
              <a:rPr lang="en-GB" dirty="0"/>
              <a:t>. They do not require you to change your code or redeploy your application.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145067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9:48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83408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844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a:t>
            </a:r>
            <a:r>
              <a:rPr lang="en-GB" baseline="0" dirty="0"/>
              <a:t> of hands for the audience…. All hands in the air. </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83411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https://www.polleverywhere.com/multiple_choice_polls/tB2ywb8sXljcKpp </a:t>
            </a:r>
          </a:p>
        </p:txBody>
      </p:sp>
      <p:sp>
        <p:nvSpPr>
          <p:cNvPr id="4" name="Slide Number Placeholder 3"/>
          <p:cNvSpPr>
            <a:spLocks noGrp="1"/>
          </p:cNvSpPr>
          <p:nvPr>
            <p:ph type="sldNum" sz="quarter" idx="10"/>
          </p:nvPr>
        </p:nvSpPr>
        <p:spPr/>
        <p:txBody>
          <a:bodyPr/>
          <a:lstStyle/>
          <a:p>
            <a:fld id="{6F150DED-DCA7-4FEB-963B-213043C0BDDE}" type="slidenum">
              <a:rPr lang="en-GB" smtClean="0"/>
              <a:t>31</a:t>
            </a:fld>
            <a:endParaRPr lang="en-GB"/>
          </a:p>
        </p:txBody>
      </p:sp>
    </p:spTree>
    <p:extLst>
      <p:ext uri="{BB962C8B-B14F-4D97-AF65-F5344CB8AC3E}">
        <p14:creationId xmlns:p14="http://schemas.microsoft.com/office/powerpoint/2010/main" val="583263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7000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CQRS – Initially have read and write through the same channel and schema and hosting layer. </a:t>
            </a:r>
          </a:p>
          <a:p>
            <a:endParaRPr lang="en-GB" dirty="0"/>
          </a:p>
          <a:p>
            <a:r>
              <a:rPr lang="en-GB" dirty="0"/>
              <a:t>Classic REST CRUD API (Hammering R, with Intermediate C’s)</a:t>
            </a:r>
          </a:p>
          <a:p>
            <a:endParaRPr lang="en-GB" dirty="0"/>
          </a:p>
          <a:p>
            <a:r>
              <a:rPr lang="en-GB" dirty="0"/>
              <a:t>When service is overloaded with R’s the whole service dies.</a:t>
            </a:r>
          </a:p>
          <a:p>
            <a:endParaRPr lang="en-GB" dirty="0"/>
          </a:p>
          <a:p>
            <a:r>
              <a:rPr lang="en-GB" dirty="0"/>
              <a:t>Split CU into another ‘</a:t>
            </a:r>
            <a:r>
              <a:rPr lang="en-GB" dirty="0" err="1"/>
              <a:t>Upsert</a:t>
            </a:r>
            <a:r>
              <a:rPr lang="en-GB" dirty="0"/>
              <a:t>’ Function , and breakout R into another read function (LINQ </a:t>
            </a:r>
            <a:r>
              <a:rPr lang="en-GB" dirty="0" err="1"/>
              <a:t>Iqueryable</a:t>
            </a:r>
            <a:r>
              <a:rPr lang="en-GB" dirty="0"/>
              <a:t>).</a:t>
            </a:r>
          </a:p>
          <a:p>
            <a:endParaRPr lang="en-GB" dirty="0"/>
          </a:p>
          <a:p>
            <a:r>
              <a:rPr lang="en-GB" dirty="0"/>
              <a:t>Update load test, </a:t>
            </a:r>
          </a:p>
          <a:p>
            <a:endParaRPr lang="en-GB" dirty="0"/>
          </a:p>
          <a:p>
            <a:r>
              <a:rPr lang="en-GB" b="1" dirty="0"/>
              <a:t>this is how the app has already been designed, show the split of </a:t>
            </a:r>
            <a:r>
              <a:rPr lang="en-GB" b="1" dirty="0" err="1"/>
              <a:t>nano</a:t>
            </a:r>
            <a:r>
              <a:rPr lang="en-GB" b="1" dirty="0"/>
              <a:t>-services in the function app.</a:t>
            </a:r>
          </a:p>
          <a:p>
            <a:endParaRPr lang="en-GB" b="1" dirty="0"/>
          </a:p>
          <a:p>
            <a:r>
              <a:rPr lang="en-GB" b="1" dirty="0"/>
              <a:t>Comment that with this design we could break out each individual </a:t>
            </a:r>
            <a:r>
              <a:rPr lang="en-GB" b="1" dirty="0" err="1"/>
              <a:t>nano</a:t>
            </a:r>
            <a:r>
              <a:rPr lang="en-GB" b="1" dirty="0"/>
              <a:t>-service onto its own server farm if we needed to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68351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11:34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46462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Consider the Cache-Aside pattern on READS</a:t>
            </a:r>
          </a:p>
          <a:p>
            <a:endParaRPr lang="en-GB" dirty="0"/>
          </a:p>
          <a:p>
            <a:r>
              <a:rPr lang="en-GB" dirty="0"/>
              <a:t>All very well and good at this point but how to we speed up reads from a database where the same query is requested often</a:t>
            </a:r>
          </a:p>
          <a:p>
            <a:endParaRPr lang="en-GB" dirty="0"/>
          </a:p>
          <a:p>
            <a:pPr marL="241083" indent="-241083">
              <a:buAutoNum type="arabicPeriod"/>
            </a:pPr>
            <a:r>
              <a:rPr lang="en-GB" dirty="0"/>
              <a:t>Determine if the item is in the cache</a:t>
            </a:r>
          </a:p>
          <a:p>
            <a:pPr marL="241083" indent="-241083">
              <a:buAutoNum type="arabicPeriod"/>
            </a:pPr>
            <a:r>
              <a:rPr lang="en-GB" dirty="0"/>
              <a:t>If not load it from the store</a:t>
            </a:r>
          </a:p>
          <a:p>
            <a:pPr marL="241083" indent="-241083">
              <a:buAutoNum type="arabicPeriod"/>
            </a:pPr>
            <a:r>
              <a:rPr lang="en-GB" dirty="0"/>
              <a:t>Store the item in the cache</a:t>
            </a:r>
          </a:p>
          <a:p>
            <a:pPr marL="241083" indent="-241083">
              <a:buAutoNum type="arabicPeriod"/>
            </a:pPr>
            <a:r>
              <a:rPr lang="en-GB" dirty="0"/>
              <a:t>Return the item </a:t>
            </a:r>
          </a:p>
          <a:p>
            <a:endParaRPr lang="en-GB" dirty="0"/>
          </a:p>
          <a:p>
            <a:r>
              <a:rPr lang="en-GB" dirty="0"/>
              <a:t>// Distributed Caches vs In memory Caches – Network Overhead vs. Memory Consumption</a:t>
            </a:r>
          </a:p>
          <a:p>
            <a:endParaRPr lang="en-GB" dirty="0"/>
          </a:p>
          <a:p>
            <a:r>
              <a:rPr lang="en-GB" dirty="0"/>
              <a:t>// Redis Cache Service</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555652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Push Inserts through Queue with a single consumer.</a:t>
            </a:r>
          </a:p>
          <a:p>
            <a:endParaRPr lang="en-GB" dirty="0"/>
          </a:p>
          <a:p>
            <a:r>
              <a:rPr lang="en-GB" dirty="0"/>
              <a:t>// Talk about </a:t>
            </a:r>
          </a:p>
          <a:p>
            <a:endParaRPr lang="en-GB" dirty="0"/>
          </a:p>
          <a:p>
            <a:r>
              <a:rPr lang="en-GB" dirty="0"/>
              <a:t>Asynchronous, so return a 202 – Accepted http message, not a 200 – Success message</a:t>
            </a:r>
          </a:p>
          <a:p>
            <a:endParaRPr lang="en-GB" dirty="0"/>
          </a:p>
          <a:p>
            <a:r>
              <a:rPr lang="en-GB" dirty="0"/>
              <a:t>CAN Expose a query function </a:t>
            </a:r>
            <a:r>
              <a:rPr lang="en-GB" dirty="0" err="1"/>
              <a:t>url</a:t>
            </a:r>
            <a:r>
              <a:rPr lang="en-GB" dirty="0"/>
              <a:t> separately for the result (blob endpoint)</a:t>
            </a:r>
          </a:p>
          <a:p>
            <a:endParaRPr lang="en-GB" dirty="0"/>
          </a:p>
          <a:p>
            <a:r>
              <a:rPr lang="en-GB" dirty="0"/>
              <a:t>Eventually bottleneck will be 24 hr operation of a maximum sized queue consumer.</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333584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Scaling out: when our queue consumer becomes a bottleneck, simply run more instances of the consumer.</a:t>
            </a:r>
          </a:p>
          <a:p>
            <a:endParaRPr lang="en-GB" dirty="0"/>
          </a:p>
          <a:p>
            <a:r>
              <a:rPr lang="en-GB" dirty="0"/>
              <a:t>If the receiver data layer service is a bottleneck, look to the Sharding pattern to split load across multiple </a:t>
            </a:r>
            <a:r>
              <a:rPr lang="en-GB" dirty="0" err="1"/>
              <a:t>dbs</a:t>
            </a:r>
            <a:r>
              <a:rPr lang="en-GB" dirty="0"/>
              <a:t> or storage accounts.</a:t>
            </a:r>
          </a:p>
          <a:p>
            <a:endParaRPr lang="en-GB" dirty="0"/>
          </a:p>
          <a:p>
            <a:r>
              <a:rPr lang="en-GB" dirty="0"/>
              <a:t>This is already implemented for us for free as we are using functions, if we simply choose a hosting plan with multiple cores or instances then webjobs / functions will run it flat out.</a:t>
            </a:r>
          </a:p>
          <a:p>
            <a:endParaRPr lang="en-GB" dirty="0"/>
          </a:p>
          <a:p>
            <a:r>
              <a:rPr lang="en-GB" b="1" u="sng" dirty="0"/>
              <a:t>Usually the data tier is hard to scale, not with this design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797039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https://azure.microsoft.com/en-gb/documentation/articles/best-practices-scalability-checklist/</a:t>
            </a:r>
          </a:p>
          <a:p>
            <a:r>
              <a:rPr lang="en-US" dirty="0"/>
              <a:t>https://azure.microsoft.com/en-gb/documentation/articles/best-practices-data-partitioning/</a:t>
            </a:r>
          </a:p>
          <a:p>
            <a:r>
              <a:rPr lang="en-US" dirty="0"/>
              <a:t>https://azure.microsoft.com/en-gb/documentation/articles/storage-concurrency/</a:t>
            </a:r>
          </a:p>
          <a:p>
            <a:endParaRPr lang="en-US" dirty="0"/>
          </a:p>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6401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4336">
              <a:defRPr/>
            </a:pPr>
            <a:fld id="{2ADFD7C0-99A1-4560-8BC0-EC62C269E6A5}" type="datetime1">
              <a:rPr lang="en-US" sz="1900" kern="0">
                <a:solidFill>
                  <a:sysClr val="windowText" lastClr="000000"/>
                </a:solidFill>
              </a:rPr>
              <a:pPr defTabSz="964336">
                <a:defRPr/>
              </a:pPr>
              <a:t>3/23/2017</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43</a:t>
            </a:fld>
            <a:endParaRPr lang="en-US" sz="1900" kern="0" dirty="0">
              <a:solidFill>
                <a:sysClr val="windowText" lastClr="000000"/>
              </a:solidFill>
            </a:endParaRPr>
          </a:p>
        </p:txBody>
      </p:sp>
    </p:spTree>
    <p:extLst>
      <p:ext uri="{BB962C8B-B14F-4D97-AF65-F5344CB8AC3E}">
        <p14:creationId xmlns:p14="http://schemas.microsoft.com/office/powerpoint/2010/main" val="1329395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https://www.polleverywhere.com/multiple_choice_polls/tB2ywb8sXljcKpp </a:t>
            </a:r>
          </a:p>
        </p:txBody>
      </p:sp>
      <p:sp>
        <p:nvSpPr>
          <p:cNvPr id="4" name="Slide Number Placeholder 3"/>
          <p:cNvSpPr>
            <a:spLocks noGrp="1"/>
          </p:cNvSpPr>
          <p:nvPr>
            <p:ph type="sldNum" sz="quarter" idx="10"/>
          </p:nvPr>
        </p:nvSpPr>
        <p:spPr/>
        <p:txBody>
          <a:bodyPr/>
          <a:lstStyle/>
          <a:p>
            <a:fld id="{6F150DED-DCA7-4FEB-963B-213043C0BDDE}" type="slidenum">
              <a:rPr lang="en-GB" smtClean="0"/>
              <a:t>44</a:t>
            </a:fld>
            <a:endParaRPr lang="en-GB"/>
          </a:p>
        </p:txBody>
      </p:sp>
    </p:spTree>
    <p:extLst>
      <p:ext uri="{BB962C8B-B14F-4D97-AF65-F5344CB8AC3E}">
        <p14:creationId xmlns:p14="http://schemas.microsoft.com/office/powerpoint/2010/main" val="2218264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https://azure.microsoft.com/en-gb/documentation/articles/best-practices-scalability-checklist/</a:t>
            </a:r>
          </a:p>
          <a:p>
            <a:r>
              <a:rPr lang="en-GB" dirty="0"/>
              <a:t>https://azure.microsoft.com/en-gb/documentation/articles/best-practices-caching/</a:t>
            </a:r>
          </a:p>
          <a:p>
            <a:r>
              <a:rPr lang="en-GB" dirty="0"/>
              <a:t>https://azure.microsoft.com/en-gb/documentation/articles/storage-scalability-targets/</a:t>
            </a:r>
          </a:p>
          <a:p>
            <a:endParaRPr lang="en-GB" dirty="0"/>
          </a:p>
          <a:p>
            <a:endParaRPr lang="en-GB" dirty="0"/>
          </a:p>
        </p:txBody>
      </p:sp>
      <p:sp>
        <p:nvSpPr>
          <p:cNvPr id="4" name="Header Placeholder 3"/>
          <p:cNvSpPr>
            <a:spLocks noGrp="1"/>
          </p:cNvSpPr>
          <p:nvPr>
            <p:ph type="hdr" sz="quarter" idx="10"/>
          </p:nvPr>
        </p:nvSpPr>
        <p:spPr/>
        <p:txBody>
          <a:bodyPr/>
          <a:lstStyle/>
          <a:p>
            <a:pPr defTabSz="964336">
              <a:defRPr/>
            </a:pPr>
            <a:r>
              <a:rPr lang="en-US" sz="1900" kern="0">
                <a:solidFill>
                  <a:sysClr val="windowText" lastClr="000000"/>
                </a:solidFill>
              </a:rPr>
              <a:t>TechReady 23</a:t>
            </a: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4336">
              <a:defRPr/>
            </a:pPr>
            <a:fld id="{38EEC551-8CDA-4EB6-89BB-2A86C9F091C8}" type="datetime8">
              <a:rPr lang="en-US" sz="1900" kern="0">
                <a:solidFill>
                  <a:sysClr val="windowText" lastClr="000000"/>
                </a:solidFill>
              </a:rPr>
              <a:pPr defTabSz="964336">
                <a:defRPr/>
              </a:pPr>
              <a:t>3/23/2017 8:52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45</a:t>
            </a:fld>
            <a:endParaRPr lang="en-US" sz="1900" kern="0" dirty="0">
              <a:solidFill>
                <a:sysClr val="windowText" lastClr="000000"/>
              </a:solidFill>
            </a:endParaRPr>
          </a:p>
        </p:txBody>
      </p:sp>
    </p:spTree>
    <p:extLst>
      <p:ext uri="{BB962C8B-B14F-4D97-AF65-F5344CB8AC3E}">
        <p14:creationId xmlns:p14="http://schemas.microsoft.com/office/powerpoint/2010/main" val="2280324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https://www.polleverywhere.com/multiple_choice_polls/tB2ywb8sXljcKpp </a:t>
            </a:r>
          </a:p>
        </p:txBody>
      </p:sp>
      <p:sp>
        <p:nvSpPr>
          <p:cNvPr id="4" name="Slide Number Placeholder 3"/>
          <p:cNvSpPr>
            <a:spLocks noGrp="1"/>
          </p:cNvSpPr>
          <p:nvPr>
            <p:ph type="sldNum" sz="quarter" idx="10"/>
          </p:nvPr>
        </p:nvSpPr>
        <p:spPr/>
        <p:txBody>
          <a:bodyPr/>
          <a:lstStyle/>
          <a:p>
            <a:fld id="{6F150DED-DCA7-4FEB-963B-213043C0BDDE}" type="slidenum">
              <a:rPr lang="en-GB" smtClean="0"/>
              <a:t>46</a:t>
            </a:fld>
            <a:endParaRPr lang="en-GB"/>
          </a:p>
        </p:txBody>
      </p:sp>
    </p:spTree>
    <p:extLst>
      <p:ext uri="{BB962C8B-B14F-4D97-AF65-F5344CB8AC3E}">
        <p14:creationId xmlns:p14="http://schemas.microsoft.com/office/powerpoint/2010/main" val="1630151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1" dirty="0"/>
          </a:p>
        </p:txBody>
      </p:sp>
      <p:sp>
        <p:nvSpPr>
          <p:cNvPr id="4" name="Slide Number Placeholder 3"/>
          <p:cNvSpPr>
            <a:spLocks noGrp="1"/>
          </p:cNvSpPr>
          <p:nvPr>
            <p:ph type="sldNum" sz="quarter" idx="10"/>
          </p:nvPr>
        </p:nvSpPr>
        <p:spPr/>
        <p:txBody>
          <a:bodyPr/>
          <a:lstStyle/>
          <a:p>
            <a:fld id="{D7DD4AB4-FC2D-48D9-8352-61953D71391F}" type="slidenum">
              <a:rPr lang="en-GB" smtClean="0"/>
              <a:t>3</a:t>
            </a:fld>
            <a:endParaRPr lang="en-GB"/>
          </a:p>
        </p:txBody>
      </p:sp>
    </p:spTree>
    <p:extLst>
      <p:ext uri="{BB962C8B-B14F-4D97-AF65-F5344CB8AC3E}">
        <p14:creationId xmlns:p14="http://schemas.microsoft.com/office/powerpoint/2010/main" val="408784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https://www.polleverywhere.com/multiple_choice_polls/tB2ywb8sXljcKpp </a:t>
            </a:r>
          </a:p>
        </p:txBody>
      </p:sp>
      <p:sp>
        <p:nvSpPr>
          <p:cNvPr id="4" name="Slide Number Placeholder 3"/>
          <p:cNvSpPr>
            <a:spLocks noGrp="1"/>
          </p:cNvSpPr>
          <p:nvPr>
            <p:ph type="sldNum" sz="quarter" idx="10"/>
          </p:nvPr>
        </p:nvSpPr>
        <p:spPr/>
        <p:txBody>
          <a:bodyPr/>
          <a:lstStyle/>
          <a:p>
            <a:fld id="{6F150DED-DCA7-4FEB-963B-213043C0BDDE}" type="slidenum">
              <a:rPr lang="en-GB" smtClean="0"/>
              <a:t>4</a:t>
            </a:fld>
            <a:endParaRPr lang="en-GB"/>
          </a:p>
        </p:txBody>
      </p:sp>
    </p:spTree>
    <p:extLst>
      <p:ext uri="{BB962C8B-B14F-4D97-AF65-F5344CB8AC3E}">
        <p14:creationId xmlns:p14="http://schemas.microsoft.com/office/powerpoint/2010/main" val="3468542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7817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66"/>
              </a:spcAft>
            </a:pPr>
            <a:r>
              <a:rPr lang="en-US" dirty="0">
                <a:solidFill>
                  <a:schemeClr val="bg1"/>
                </a:solidFill>
              </a:rPr>
              <a:t>How do I know that my service will perform to an acceptable level under a given load of users and can scale past that level when required?</a:t>
            </a:r>
            <a:endParaRPr lang="en-US" dirty="0">
              <a:ln w="3175">
                <a:noFill/>
              </a:ln>
              <a:gradFill>
                <a:gsLst>
                  <a:gs pos="10101">
                    <a:schemeClr val="tx1"/>
                  </a:gs>
                  <a:gs pos="37000">
                    <a:schemeClr val="tx1"/>
                  </a:gs>
                </a:gsLst>
                <a:lin ang="5400000" scaled="0"/>
              </a:gradFill>
              <a:latin typeface="Segoe UI Light"/>
              <a:cs typeface="Segoe UI" pitchFamily="34" charset="0"/>
            </a:endParaRPr>
          </a:p>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3/23/2017 8:52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7</a:t>
            </a:fld>
            <a:endParaRPr lang="en-US" sz="1900" kern="0" dirty="0">
              <a:solidFill>
                <a:sysClr val="windowText" lastClr="000000"/>
              </a:solidFill>
            </a:endParaRPr>
          </a:p>
        </p:txBody>
      </p:sp>
    </p:spTree>
    <p:extLst>
      <p:ext uri="{BB962C8B-B14F-4D97-AF65-F5344CB8AC3E}">
        <p14:creationId xmlns:p14="http://schemas.microsoft.com/office/powerpoint/2010/main" val="845661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8:52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3149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3/23/2017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9617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https://www.polleverywhere.com/multiple_choice_polls/tB2ywb8sXljcKpp </a:t>
            </a:r>
          </a:p>
        </p:txBody>
      </p:sp>
      <p:sp>
        <p:nvSpPr>
          <p:cNvPr id="4" name="Slide Number Placeholder 3"/>
          <p:cNvSpPr>
            <a:spLocks noGrp="1"/>
          </p:cNvSpPr>
          <p:nvPr>
            <p:ph type="sldNum" sz="quarter" idx="10"/>
          </p:nvPr>
        </p:nvSpPr>
        <p:spPr/>
        <p:txBody>
          <a:bodyPr/>
          <a:lstStyle/>
          <a:p>
            <a:fld id="{6F150DED-DCA7-4FEB-963B-213043C0BDDE}" type="slidenum">
              <a:rPr lang="en-GB" smtClean="0"/>
              <a:t>12</a:t>
            </a:fld>
            <a:endParaRPr lang="en-GB"/>
          </a:p>
        </p:txBody>
      </p:sp>
    </p:spTree>
    <p:extLst>
      <p:ext uri="{BB962C8B-B14F-4D97-AF65-F5344CB8AC3E}">
        <p14:creationId xmlns:p14="http://schemas.microsoft.com/office/powerpoint/2010/main" val="2233052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2536132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98911049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735654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3677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936148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103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11479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0172558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4728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60367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6194734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039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8075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6345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15190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760272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968963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8964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2332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6913367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8319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830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2030917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34696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1504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1554563" y="1144704"/>
            <a:ext cx="9327356" cy="2435129"/>
          </a:xfrm>
        </p:spPr>
        <p:txBody>
          <a:bodyPr anchor="b" anchorCtr="1"/>
          <a:lstStyle>
            <a:lvl1pPr algn="ctr">
              <a:defRPr sz="6117"/>
            </a:lvl1pPr>
          </a:lstStyle>
          <a:p>
            <a:pPr lvl="0"/>
            <a:r>
              <a:rPr lang="en-US"/>
              <a:t>Click to edit Master title style</a:t>
            </a:r>
            <a:endParaRPr lang="en-GB"/>
          </a:p>
        </p:txBody>
      </p:sp>
      <p:sp>
        <p:nvSpPr>
          <p:cNvPr id="3" name="Subtitle 2"/>
          <p:cNvSpPr txBox="1">
            <a:spLocks noGrp="1"/>
          </p:cNvSpPr>
          <p:nvPr>
            <p:ph type="subTitle" idx="1"/>
          </p:nvPr>
        </p:nvSpPr>
        <p:spPr>
          <a:xfrm>
            <a:off x="1554563" y="3673748"/>
            <a:ext cx="9327356" cy="1688720"/>
          </a:xfrm>
        </p:spPr>
        <p:txBody>
          <a:bodyPr anchorCtr="1"/>
          <a:lstStyle>
            <a:lvl1pPr marL="0" indent="0" algn="ctr">
              <a:buNone/>
              <a:defRPr sz="2448"/>
            </a:lvl1pPr>
          </a:lstStyle>
          <a:p>
            <a:pPr lvl="0"/>
            <a:r>
              <a:rPr lang="en-US"/>
              <a:t>Click to edit Master subtitle style</a:t>
            </a:r>
            <a:endParaRPr lang="en-GB"/>
          </a:p>
        </p:txBody>
      </p:sp>
      <p:sp>
        <p:nvSpPr>
          <p:cNvPr id="4" name="Date Placeholder 3"/>
          <p:cNvSpPr txBox="1">
            <a:spLocks noGrp="1"/>
          </p:cNvSpPr>
          <p:nvPr>
            <p:ph type="dt" sz="half" idx="7"/>
          </p:nvPr>
        </p:nvSpPr>
        <p:spPr/>
        <p:txBody>
          <a:bodyPr/>
          <a:lstStyle>
            <a:lvl1pPr defTabSz="932597">
              <a:defRPr/>
            </a:lvl1pPr>
          </a:lstStyle>
          <a:p>
            <a:fld id="{96CE17E4-D382-4980-86BE-1A3BB8D2DEF5}" type="datetime1">
              <a:rPr lang="en-US"/>
              <a:pPr/>
              <a:t>3/23/2017</a:t>
            </a:fld>
            <a:endParaRPr lang="en-GB"/>
          </a:p>
        </p:txBody>
      </p:sp>
      <p:sp>
        <p:nvSpPr>
          <p:cNvPr id="5" name="Footer Placeholder 4"/>
          <p:cNvSpPr txBox="1">
            <a:spLocks noGrp="1"/>
          </p:cNvSpPr>
          <p:nvPr>
            <p:ph type="ftr" sz="quarter" idx="9"/>
          </p:nvPr>
        </p:nvSpPr>
        <p:spPr/>
        <p:txBody>
          <a:bodyPr/>
          <a:lstStyle>
            <a:lvl1pPr defTabSz="932597">
              <a:defRPr/>
            </a:lvl1pPr>
          </a:lstStyle>
          <a:p>
            <a:endParaRPr/>
          </a:p>
        </p:txBody>
      </p:sp>
      <p:sp>
        <p:nvSpPr>
          <p:cNvPr id="6" name="Slide Number Placeholder 5"/>
          <p:cNvSpPr txBox="1">
            <a:spLocks noGrp="1"/>
          </p:cNvSpPr>
          <p:nvPr>
            <p:ph type="sldNum" sz="quarter" idx="8"/>
          </p:nvPr>
        </p:nvSpPr>
        <p:spPr/>
        <p:txBody>
          <a:bodyPr/>
          <a:lstStyle>
            <a:lvl1pPr defTabSz="932597">
              <a:defRPr/>
            </a:lvl1pPr>
          </a:lstStyle>
          <a:p>
            <a:fld id="{0A717A24-9930-44D9-AB40-15C667872EEB}" type="slidenum">
              <a:rPr/>
              <a:pPr/>
              <a:t>‹#›</a:t>
            </a:fld>
            <a:endParaRPr/>
          </a:p>
        </p:txBody>
      </p:sp>
    </p:spTree>
    <p:extLst>
      <p:ext uri="{BB962C8B-B14F-4D97-AF65-F5344CB8AC3E}">
        <p14:creationId xmlns:p14="http://schemas.microsoft.com/office/powerpoint/2010/main" val="6193440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32597">
              <a:defRPr/>
            </a:lvl1pPr>
          </a:lstStyle>
          <a:p>
            <a:fld id="{8952E831-D938-48FC-A765-84290C90EDB7}" type="datetime1">
              <a:rPr lang="en-US"/>
              <a:pPr/>
              <a:t>3/23/2017</a:t>
            </a:fld>
            <a:endParaRPr lang="en-GB"/>
          </a:p>
        </p:txBody>
      </p:sp>
      <p:sp>
        <p:nvSpPr>
          <p:cNvPr id="5" name="Footer Placeholder 4"/>
          <p:cNvSpPr txBox="1">
            <a:spLocks noGrp="1"/>
          </p:cNvSpPr>
          <p:nvPr>
            <p:ph type="ftr" sz="quarter" idx="9"/>
          </p:nvPr>
        </p:nvSpPr>
        <p:spPr/>
        <p:txBody>
          <a:bodyPr/>
          <a:lstStyle>
            <a:lvl1pPr defTabSz="932597">
              <a:defRPr/>
            </a:lvl1pPr>
          </a:lstStyle>
          <a:p>
            <a:endParaRPr/>
          </a:p>
        </p:txBody>
      </p:sp>
      <p:sp>
        <p:nvSpPr>
          <p:cNvPr id="6" name="Slide Number Placeholder 5"/>
          <p:cNvSpPr txBox="1">
            <a:spLocks noGrp="1"/>
          </p:cNvSpPr>
          <p:nvPr>
            <p:ph type="sldNum" sz="quarter" idx="8"/>
          </p:nvPr>
        </p:nvSpPr>
        <p:spPr/>
        <p:txBody>
          <a:bodyPr/>
          <a:lstStyle>
            <a:lvl1pPr defTabSz="932597">
              <a:defRPr/>
            </a:lvl1pPr>
          </a:lstStyle>
          <a:p>
            <a:fld id="{045206AB-3E25-4D6B-A4B8-AC335169FB3B}" type="slidenum">
              <a:rPr/>
              <a:pPr/>
              <a:t>‹#›</a:t>
            </a:fld>
            <a:endParaRPr/>
          </a:p>
        </p:txBody>
      </p:sp>
    </p:spTree>
    <p:extLst>
      <p:ext uri="{BB962C8B-B14F-4D97-AF65-F5344CB8AC3E}">
        <p14:creationId xmlns:p14="http://schemas.microsoft.com/office/powerpoint/2010/main" val="31038492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848527" y="1743772"/>
            <a:ext cx="10726460" cy="2909526"/>
          </a:xfrm>
        </p:spPr>
        <p:txBody>
          <a:bodyPr anchor="b"/>
          <a:lstStyle>
            <a:lvl1pPr>
              <a:defRPr sz="6117"/>
            </a:lvl1pPr>
          </a:lstStyle>
          <a:p>
            <a:pPr lvl="0"/>
            <a:r>
              <a:rPr lang="en-US"/>
              <a:t>Click to edit Master title style</a:t>
            </a:r>
            <a:endParaRPr lang="en-GB"/>
          </a:p>
        </p:txBody>
      </p:sp>
      <p:sp>
        <p:nvSpPr>
          <p:cNvPr id="3" name="Text Placeholder 2"/>
          <p:cNvSpPr txBox="1">
            <a:spLocks noGrp="1"/>
          </p:cNvSpPr>
          <p:nvPr>
            <p:ph type="body" idx="1"/>
          </p:nvPr>
        </p:nvSpPr>
        <p:spPr>
          <a:xfrm>
            <a:off x="848527" y="4680829"/>
            <a:ext cx="10726460" cy="1530047"/>
          </a:xfrm>
        </p:spPr>
        <p:txBody>
          <a:bodyPr/>
          <a:lstStyle>
            <a:lvl1pPr marL="0" indent="0">
              <a:buNone/>
              <a:defRPr sz="2448">
                <a:solidFill>
                  <a:srgbClr val="898989"/>
                </a:solidFill>
              </a:defRPr>
            </a:lvl1pPr>
          </a:lstStyle>
          <a:p>
            <a:pPr lvl="0"/>
            <a:r>
              <a:rPr lang="en-US"/>
              <a:t>Click to edit Master text styles</a:t>
            </a:r>
          </a:p>
        </p:txBody>
      </p:sp>
      <p:sp>
        <p:nvSpPr>
          <p:cNvPr id="4" name="Date Placeholder 3"/>
          <p:cNvSpPr txBox="1">
            <a:spLocks noGrp="1"/>
          </p:cNvSpPr>
          <p:nvPr>
            <p:ph type="dt" sz="half" idx="7"/>
          </p:nvPr>
        </p:nvSpPr>
        <p:spPr/>
        <p:txBody>
          <a:bodyPr/>
          <a:lstStyle>
            <a:lvl1pPr defTabSz="932597">
              <a:defRPr/>
            </a:lvl1pPr>
          </a:lstStyle>
          <a:p>
            <a:fld id="{C51DC784-6EBD-45D0-A98E-C42A027E79B7}" type="datetime1">
              <a:rPr lang="en-US"/>
              <a:pPr/>
              <a:t>3/23/2017</a:t>
            </a:fld>
            <a:endParaRPr lang="en-GB"/>
          </a:p>
        </p:txBody>
      </p:sp>
      <p:sp>
        <p:nvSpPr>
          <p:cNvPr id="5" name="Footer Placeholder 4"/>
          <p:cNvSpPr txBox="1">
            <a:spLocks noGrp="1"/>
          </p:cNvSpPr>
          <p:nvPr>
            <p:ph type="ftr" sz="quarter" idx="9"/>
          </p:nvPr>
        </p:nvSpPr>
        <p:spPr/>
        <p:txBody>
          <a:bodyPr/>
          <a:lstStyle>
            <a:lvl1pPr defTabSz="932597">
              <a:defRPr/>
            </a:lvl1pPr>
          </a:lstStyle>
          <a:p>
            <a:endParaRPr/>
          </a:p>
        </p:txBody>
      </p:sp>
      <p:sp>
        <p:nvSpPr>
          <p:cNvPr id="6" name="Slide Number Placeholder 5"/>
          <p:cNvSpPr txBox="1">
            <a:spLocks noGrp="1"/>
          </p:cNvSpPr>
          <p:nvPr>
            <p:ph type="sldNum" sz="quarter" idx="8"/>
          </p:nvPr>
        </p:nvSpPr>
        <p:spPr/>
        <p:txBody>
          <a:bodyPr/>
          <a:lstStyle>
            <a:lvl1pPr defTabSz="932597">
              <a:defRPr/>
            </a:lvl1pPr>
          </a:lstStyle>
          <a:p>
            <a:fld id="{E5205048-D9A4-4C7F-985B-764DF62236CE}" type="slidenum">
              <a:rPr/>
              <a:pPr/>
              <a:t>‹#›</a:t>
            </a:fld>
            <a:endParaRPr/>
          </a:p>
        </p:txBody>
      </p:sp>
    </p:spTree>
    <p:extLst>
      <p:ext uri="{BB962C8B-B14F-4D97-AF65-F5344CB8AC3E}">
        <p14:creationId xmlns:p14="http://schemas.microsoft.com/office/powerpoint/2010/main" val="2303424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p:cNvSpPr txBox="1">
            <a:spLocks noGrp="1"/>
          </p:cNvSpPr>
          <p:nvPr>
            <p:ph idx="1"/>
          </p:nvPr>
        </p:nvSpPr>
        <p:spPr>
          <a:xfrm>
            <a:off x="855011" y="1861970"/>
            <a:ext cx="5285505" cy="443796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txBox="1">
            <a:spLocks noGrp="1"/>
          </p:cNvSpPr>
          <p:nvPr>
            <p:ph idx="2"/>
          </p:nvPr>
        </p:nvSpPr>
        <p:spPr>
          <a:xfrm>
            <a:off x="6295966" y="1861970"/>
            <a:ext cx="5285505" cy="443796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txBox="1">
            <a:spLocks noGrp="1"/>
          </p:cNvSpPr>
          <p:nvPr>
            <p:ph type="dt" sz="half" idx="7"/>
          </p:nvPr>
        </p:nvSpPr>
        <p:spPr/>
        <p:txBody>
          <a:bodyPr/>
          <a:lstStyle>
            <a:lvl1pPr defTabSz="932597">
              <a:defRPr/>
            </a:lvl1pPr>
          </a:lstStyle>
          <a:p>
            <a:fld id="{BACE2EE6-0251-4194-AEB0-15C0AABD7D48}" type="datetime1">
              <a:rPr lang="en-US"/>
              <a:pPr/>
              <a:t>3/23/2017</a:t>
            </a:fld>
            <a:endParaRPr lang="en-GB"/>
          </a:p>
        </p:txBody>
      </p:sp>
      <p:sp>
        <p:nvSpPr>
          <p:cNvPr id="6" name="Footer Placeholder 5"/>
          <p:cNvSpPr txBox="1">
            <a:spLocks noGrp="1"/>
          </p:cNvSpPr>
          <p:nvPr>
            <p:ph type="ftr" sz="quarter" idx="9"/>
          </p:nvPr>
        </p:nvSpPr>
        <p:spPr/>
        <p:txBody>
          <a:bodyPr/>
          <a:lstStyle>
            <a:lvl1pPr defTabSz="932597">
              <a:defRPr/>
            </a:lvl1pPr>
          </a:lstStyle>
          <a:p>
            <a:endParaRPr/>
          </a:p>
        </p:txBody>
      </p:sp>
      <p:sp>
        <p:nvSpPr>
          <p:cNvPr id="7" name="Slide Number Placeholder 6"/>
          <p:cNvSpPr txBox="1">
            <a:spLocks noGrp="1"/>
          </p:cNvSpPr>
          <p:nvPr>
            <p:ph type="sldNum" sz="quarter" idx="8"/>
          </p:nvPr>
        </p:nvSpPr>
        <p:spPr/>
        <p:txBody>
          <a:bodyPr/>
          <a:lstStyle>
            <a:lvl1pPr defTabSz="932597">
              <a:defRPr/>
            </a:lvl1pPr>
          </a:lstStyle>
          <a:p>
            <a:fld id="{F78A4C3E-C9BC-4E3C-B0A1-6687AEC16079}" type="slidenum">
              <a:rPr/>
              <a:pPr/>
              <a:t>‹#›</a:t>
            </a:fld>
            <a:endParaRPr/>
          </a:p>
        </p:txBody>
      </p:sp>
    </p:spTree>
    <p:extLst>
      <p:ext uri="{BB962C8B-B14F-4D97-AF65-F5344CB8AC3E}">
        <p14:creationId xmlns:p14="http://schemas.microsoft.com/office/powerpoint/2010/main" val="142155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856623" y="372399"/>
            <a:ext cx="10726460" cy="1351947"/>
          </a:xfrm>
        </p:spPr>
        <p:txBody>
          <a:bodyPr/>
          <a:lstStyle>
            <a:lvl1pPr>
              <a:defRPr/>
            </a:lvl1pPr>
          </a:lstStyle>
          <a:p>
            <a:pPr lvl="0"/>
            <a:r>
              <a:rPr lang="en-US"/>
              <a:t>Click to edit Master title style</a:t>
            </a:r>
            <a:endParaRPr lang="en-GB"/>
          </a:p>
        </p:txBody>
      </p:sp>
      <p:sp>
        <p:nvSpPr>
          <p:cNvPr id="3" name="Text Placeholder 2"/>
          <p:cNvSpPr txBox="1">
            <a:spLocks noGrp="1"/>
          </p:cNvSpPr>
          <p:nvPr>
            <p:ph type="body" idx="1"/>
          </p:nvPr>
        </p:nvSpPr>
        <p:spPr>
          <a:xfrm>
            <a:off x="856624" y="1714627"/>
            <a:ext cx="5261206" cy="840312"/>
          </a:xfrm>
        </p:spPr>
        <p:txBody>
          <a:bodyPr anchor="b"/>
          <a:lstStyle>
            <a:lvl1pPr marL="0" indent="0">
              <a:buNone/>
              <a:defRPr sz="2448" b="1"/>
            </a:lvl1pPr>
          </a:lstStyle>
          <a:p>
            <a:pPr lvl="0"/>
            <a:r>
              <a:rPr lang="en-US"/>
              <a:t>Click to edit Master text styles</a:t>
            </a:r>
          </a:p>
        </p:txBody>
      </p:sp>
      <p:sp>
        <p:nvSpPr>
          <p:cNvPr id="4" name="Content Placeholder 3"/>
          <p:cNvSpPr txBox="1">
            <a:spLocks noGrp="1"/>
          </p:cNvSpPr>
          <p:nvPr>
            <p:ph idx="2"/>
          </p:nvPr>
        </p:nvSpPr>
        <p:spPr>
          <a:xfrm>
            <a:off x="856624" y="2554941"/>
            <a:ext cx="5261206" cy="3757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txBox="1">
            <a:spLocks noGrp="1"/>
          </p:cNvSpPr>
          <p:nvPr>
            <p:ph type="body" idx="3"/>
          </p:nvPr>
        </p:nvSpPr>
        <p:spPr>
          <a:xfrm>
            <a:off x="6295965" y="1714627"/>
            <a:ext cx="5287118" cy="840312"/>
          </a:xfrm>
        </p:spPr>
        <p:txBody>
          <a:bodyPr anchor="b"/>
          <a:lstStyle>
            <a:lvl1pPr marL="0" indent="0">
              <a:buNone/>
              <a:defRPr sz="2448" b="1"/>
            </a:lvl1pPr>
          </a:lstStyle>
          <a:p>
            <a:pPr lvl="0"/>
            <a:r>
              <a:rPr lang="en-US"/>
              <a:t>Click to edit Master text styles</a:t>
            </a:r>
          </a:p>
        </p:txBody>
      </p:sp>
      <p:sp>
        <p:nvSpPr>
          <p:cNvPr id="6" name="Content Placeholder 5"/>
          <p:cNvSpPr txBox="1">
            <a:spLocks noGrp="1"/>
          </p:cNvSpPr>
          <p:nvPr>
            <p:ph idx="4"/>
          </p:nvPr>
        </p:nvSpPr>
        <p:spPr>
          <a:xfrm>
            <a:off x="6295965" y="2554941"/>
            <a:ext cx="5287118" cy="375793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txBox="1">
            <a:spLocks noGrp="1"/>
          </p:cNvSpPr>
          <p:nvPr>
            <p:ph type="dt" sz="half" idx="7"/>
          </p:nvPr>
        </p:nvSpPr>
        <p:spPr/>
        <p:txBody>
          <a:bodyPr/>
          <a:lstStyle>
            <a:lvl1pPr defTabSz="932597">
              <a:defRPr/>
            </a:lvl1pPr>
          </a:lstStyle>
          <a:p>
            <a:fld id="{02F3C95F-384F-4E36-B4E2-5F03EB788059}" type="datetime1">
              <a:rPr lang="en-US"/>
              <a:pPr/>
              <a:t>3/23/2017</a:t>
            </a:fld>
            <a:endParaRPr lang="en-GB"/>
          </a:p>
        </p:txBody>
      </p:sp>
      <p:sp>
        <p:nvSpPr>
          <p:cNvPr id="8" name="Footer Placeholder 7"/>
          <p:cNvSpPr txBox="1">
            <a:spLocks noGrp="1"/>
          </p:cNvSpPr>
          <p:nvPr>
            <p:ph type="ftr" sz="quarter" idx="9"/>
          </p:nvPr>
        </p:nvSpPr>
        <p:spPr/>
        <p:txBody>
          <a:bodyPr/>
          <a:lstStyle>
            <a:lvl1pPr defTabSz="932597">
              <a:defRPr/>
            </a:lvl1pPr>
          </a:lstStyle>
          <a:p>
            <a:endParaRPr/>
          </a:p>
        </p:txBody>
      </p:sp>
      <p:sp>
        <p:nvSpPr>
          <p:cNvPr id="9" name="Slide Number Placeholder 8"/>
          <p:cNvSpPr txBox="1">
            <a:spLocks noGrp="1"/>
          </p:cNvSpPr>
          <p:nvPr>
            <p:ph type="sldNum" sz="quarter" idx="8"/>
          </p:nvPr>
        </p:nvSpPr>
        <p:spPr/>
        <p:txBody>
          <a:bodyPr/>
          <a:lstStyle>
            <a:lvl1pPr defTabSz="932597">
              <a:defRPr/>
            </a:lvl1pPr>
          </a:lstStyle>
          <a:p>
            <a:fld id="{D6DF09A8-B9CB-4A1D-912A-FEDBDD58B773}" type="slidenum">
              <a:rPr/>
              <a:pPr/>
              <a:t>‹#›</a:t>
            </a:fld>
            <a:endParaRPr/>
          </a:p>
        </p:txBody>
      </p:sp>
    </p:spTree>
    <p:extLst>
      <p:ext uri="{BB962C8B-B14F-4D97-AF65-F5344CB8AC3E}">
        <p14:creationId xmlns:p14="http://schemas.microsoft.com/office/powerpoint/2010/main" val="36004272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p:cNvSpPr txBox="1">
            <a:spLocks noGrp="1"/>
          </p:cNvSpPr>
          <p:nvPr>
            <p:ph type="dt" sz="half" idx="7"/>
          </p:nvPr>
        </p:nvSpPr>
        <p:spPr/>
        <p:txBody>
          <a:bodyPr/>
          <a:lstStyle>
            <a:lvl1pPr defTabSz="932597">
              <a:defRPr/>
            </a:lvl1pPr>
          </a:lstStyle>
          <a:p>
            <a:fld id="{79894F68-91BD-455C-A7A8-C4A011937994}" type="datetime1">
              <a:rPr lang="en-US"/>
              <a:pPr/>
              <a:t>3/23/2017</a:t>
            </a:fld>
            <a:endParaRPr lang="en-GB"/>
          </a:p>
        </p:txBody>
      </p:sp>
      <p:sp>
        <p:nvSpPr>
          <p:cNvPr id="4" name="Footer Placeholder 3"/>
          <p:cNvSpPr txBox="1">
            <a:spLocks noGrp="1"/>
          </p:cNvSpPr>
          <p:nvPr>
            <p:ph type="ftr" sz="quarter" idx="9"/>
          </p:nvPr>
        </p:nvSpPr>
        <p:spPr/>
        <p:txBody>
          <a:bodyPr/>
          <a:lstStyle>
            <a:lvl1pPr defTabSz="932597">
              <a:defRPr/>
            </a:lvl1pPr>
          </a:lstStyle>
          <a:p>
            <a:endParaRPr/>
          </a:p>
        </p:txBody>
      </p:sp>
      <p:sp>
        <p:nvSpPr>
          <p:cNvPr id="5" name="Slide Number Placeholder 4"/>
          <p:cNvSpPr txBox="1">
            <a:spLocks noGrp="1"/>
          </p:cNvSpPr>
          <p:nvPr>
            <p:ph type="sldNum" sz="quarter" idx="8"/>
          </p:nvPr>
        </p:nvSpPr>
        <p:spPr/>
        <p:txBody>
          <a:bodyPr/>
          <a:lstStyle>
            <a:lvl1pPr defTabSz="932597">
              <a:defRPr/>
            </a:lvl1pPr>
          </a:lstStyle>
          <a:p>
            <a:fld id="{238B2F3B-88DD-42CF-BA82-5CCD2DE4EC8D}" type="slidenum">
              <a:rPr/>
              <a:pPr/>
              <a:t>‹#›</a:t>
            </a:fld>
            <a:endParaRPr/>
          </a:p>
        </p:txBody>
      </p:sp>
    </p:spTree>
    <p:extLst>
      <p:ext uri="{BB962C8B-B14F-4D97-AF65-F5344CB8AC3E}">
        <p14:creationId xmlns:p14="http://schemas.microsoft.com/office/powerpoint/2010/main" val="3510141697"/>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defTabSz="932597">
              <a:defRPr/>
            </a:lvl1pPr>
          </a:lstStyle>
          <a:p>
            <a:fld id="{4F74B511-3659-4E40-9BD4-D6C8FDE26A08}" type="datetime1">
              <a:rPr lang="en-US"/>
              <a:pPr/>
              <a:t>3/23/2017</a:t>
            </a:fld>
            <a:endParaRPr lang="en-GB"/>
          </a:p>
        </p:txBody>
      </p:sp>
      <p:sp>
        <p:nvSpPr>
          <p:cNvPr id="3" name="Footer Placeholder 2"/>
          <p:cNvSpPr txBox="1">
            <a:spLocks noGrp="1"/>
          </p:cNvSpPr>
          <p:nvPr>
            <p:ph type="ftr" sz="quarter" idx="9"/>
          </p:nvPr>
        </p:nvSpPr>
        <p:spPr/>
        <p:txBody>
          <a:bodyPr/>
          <a:lstStyle>
            <a:lvl1pPr defTabSz="932597">
              <a:defRPr/>
            </a:lvl1pPr>
          </a:lstStyle>
          <a:p>
            <a:endParaRPr/>
          </a:p>
        </p:txBody>
      </p:sp>
      <p:sp>
        <p:nvSpPr>
          <p:cNvPr id="4" name="Slide Number Placeholder 3"/>
          <p:cNvSpPr txBox="1">
            <a:spLocks noGrp="1"/>
          </p:cNvSpPr>
          <p:nvPr>
            <p:ph type="sldNum" sz="quarter" idx="8"/>
          </p:nvPr>
        </p:nvSpPr>
        <p:spPr/>
        <p:txBody>
          <a:bodyPr/>
          <a:lstStyle>
            <a:lvl1pPr defTabSz="932597">
              <a:defRPr/>
            </a:lvl1pPr>
          </a:lstStyle>
          <a:p>
            <a:fld id="{0C4E26F1-D4FB-498F-8676-1D6C84472837}" type="slidenum">
              <a:rPr/>
              <a:pPr/>
              <a:t>‹#›</a:t>
            </a:fld>
            <a:endParaRPr/>
          </a:p>
        </p:txBody>
      </p:sp>
    </p:spTree>
    <p:extLst>
      <p:ext uri="{BB962C8B-B14F-4D97-AF65-F5344CB8AC3E}">
        <p14:creationId xmlns:p14="http://schemas.microsoft.com/office/powerpoint/2010/main" val="25609910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56623" y="466302"/>
            <a:ext cx="4011090" cy="1632056"/>
          </a:xfrm>
        </p:spPr>
        <p:txBody>
          <a:bodyPr anchor="b"/>
          <a:lstStyle>
            <a:lvl1pPr>
              <a:defRPr sz="3264"/>
            </a:lvl1pPr>
          </a:lstStyle>
          <a:p>
            <a:pPr lvl="0"/>
            <a:r>
              <a:rPr lang="en-US"/>
              <a:t>Click to edit Master title style</a:t>
            </a:r>
            <a:endParaRPr lang="en-GB"/>
          </a:p>
        </p:txBody>
      </p:sp>
      <p:sp>
        <p:nvSpPr>
          <p:cNvPr id="3" name="Content Placeholder 2"/>
          <p:cNvSpPr txBox="1">
            <a:spLocks noGrp="1"/>
          </p:cNvSpPr>
          <p:nvPr>
            <p:ph idx="1"/>
          </p:nvPr>
        </p:nvSpPr>
        <p:spPr>
          <a:xfrm>
            <a:off x="5287118" y="1007081"/>
            <a:ext cx="6295965" cy="4970644"/>
          </a:xfrm>
        </p:spPr>
        <p:txBody>
          <a:bodyPr/>
          <a:lstStyle>
            <a:lvl1pPr>
              <a:defRPr sz="3264"/>
            </a:lvl1pPr>
            <a:lvl2pPr>
              <a:defRPr sz="2856"/>
            </a:lvl2pPr>
            <a:lvl3pPr>
              <a:defRPr sz="2448"/>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txBox="1">
            <a:spLocks noGrp="1"/>
          </p:cNvSpPr>
          <p:nvPr>
            <p:ph type="body" idx="2"/>
          </p:nvPr>
        </p:nvSpPr>
        <p:spPr>
          <a:xfrm>
            <a:off x="856623" y="2098357"/>
            <a:ext cx="4011090" cy="3887463"/>
          </a:xfrm>
        </p:spPr>
        <p:txBody>
          <a:bodyPr/>
          <a:lstStyle>
            <a:lvl1pPr marL="0" indent="0">
              <a:buNone/>
              <a:defRPr sz="1632"/>
            </a:lvl1pPr>
          </a:lstStyle>
          <a:p>
            <a:pPr lvl="0"/>
            <a:r>
              <a:rPr lang="en-US"/>
              <a:t>Click to edit Master text styles</a:t>
            </a:r>
          </a:p>
        </p:txBody>
      </p:sp>
      <p:sp>
        <p:nvSpPr>
          <p:cNvPr id="5" name="Date Placeholder 4"/>
          <p:cNvSpPr txBox="1">
            <a:spLocks noGrp="1"/>
          </p:cNvSpPr>
          <p:nvPr>
            <p:ph type="dt" sz="half" idx="7"/>
          </p:nvPr>
        </p:nvSpPr>
        <p:spPr/>
        <p:txBody>
          <a:bodyPr/>
          <a:lstStyle>
            <a:lvl1pPr defTabSz="932597">
              <a:defRPr/>
            </a:lvl1pPr>
          </a:lstStyle>
          <a:p>
            <a:fld id="{3E5D0D06-6B71-49C4-A181-55AEC8D23C9B}" type="datetime1">
              <a:rPr lang="en-US"/>
              <a:pPr/>
              <a:t>3/23/2017</a:t>
            </a:fld>
            <a:endParaRPr lang="en-GB"/>
          </a:p>
        </p:txBody>
      </p:sp>
      <p:sp>
        <p:nvSpPr>
          <p:cNvPr id="6" name="Footer Placeholder 5"/>
          <p:cNvSpPr txBox="1">
            <a:spLocks noGrp="1"/>
          </p:cNvSpPr>
          <p:nvPr>
            <p:ph type="ftr" sz="quarter" idx="9"/>
          </p:nvPr>
        </p:nvSpPr>
        <p:spPr/>
        <p:txBody>
          <a:bodyPr/>
          <a:lstStyle>
            <a:lvl1pPr defTabSz="932597">
              <a:defRPr/>
            </a:lvl1pPr>
          </a:lstStyle>
          <a:p>
            <a:endParaRPr/>
          </a:p>
        </p:txBody>
      </p:sp>
      <p:sp>
        <p:nvSpPr>
          <p:cNvPr id="7" name="Slide Number Placeholder 6"/>
          <p:cNvSpPr txBox="1">
            <a:spLocks noGrp="1"/>
          </p:cNvSpPr>
          <p:nvPr>
            <p:ph type="sldNum" sz="quarter" idx="8"/>
          </p:nvPr>
        </p:nvSpPr>
        <p:spPr/>
        <p:txBody>
          <a:bodyPr/>
          <a:lstStyle>
            <a:lvl1pPr defTabSz="932597">
              <a:defRPr/>
            </a:lvl1pPr>
          </a:lstStyle>
          <a:p>
            <a:fld id="{3C94295E-ED6A-4E0F-A2F9-59D23F97D9F8}" type="slidenum">
              <a:rPr/>
              <a:pPr/>
              <a:t>‹#›</a:t>
            </a:fld>
            <a:endParaRPr/>
          </a:p>
        </p:txBody>
      </p:sp>
    </p:spTree>
    <p:extLst>
      <p:ext uri="{BB962C8B-B14F-4D97-AF65-F5344CB8AC3E}">
        <p14:creationId xmlns:p14="http://schemas.microsoft.com/office/powerpoint/2010/main" val="15115286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56623" y="466302"/>
            <a:ext cx="4011090" cy="1632056"/>
          </a:xfrm>
        </p:spPr>
        <p:txBody>
          <a:bodyPr anchor="b"/>
          <a:lstStyle>
            <a:lvl1pPr>
              <a:defRPr sz="3264"/>
            </a:lvl1pPr>
          </a:lstStyle>
          <a:p>
            <a:pPr lvl="0"/>
            <a:r>
              <a:rPr lang="en-US"/>
              <a:t>Click to edit Master title style</a:t>
            </a:r>
            <a:endParaRPr lang="en-GB"/>
          </a:p>
        </p:txBody>
      </p:sp>
      <p:sp>
        <p:nvSpPr>
          <p:cNvPr id="3" name="Picture Placeholder 2"/>
          <p:cNvSpPr txBox="1">
            <a:spLocks noGrp="1"/>
          </p:cNvSpPr>
          <p:nvPr>
            <p:ph type="pic" idx="1"/>
          </p:nvPr>
        </p:nvSpPr>
        <p:spPr>
          <a:xfrm>
            <a:off x="5287118" y="1007081"/>
            <a:ext cx="6295965" cy="4970644"/>
          </a:xfrm>
        </p:spPr>
        <p:txBody>
          <a:bodyPr/>
          <a:lstStyle>
            <a:lvl1pPr marL="0" indent="0">
              <a:buNone/>
              <a:defRPr lang="en-GB" sz="3264"/>
            </a:lvl1pPr>
          </a:lstStyle>
          <a:p>
            <a:pPr lvl="0"/>
            <a:endParaRPr lang="en-GB"/>
          </a:p>
        </p:txBody>
      </p:sp>
      <p:sp>
        <p:nvSpPr>
          <p:cNvPr id="4" name="Text Placeholder 3"/>
          <p:cNvSpPr txBox="1">
            <a:spLocks noGrp="1"/>
          </p:cNvSpPr>
          <p:nvPr>
            <p:ph type="body" idx="2"/>
          </p:nvPr>
        </p:nvSpPr>
        <p:spPr>
          <a:xfrm>
            <a:off x="856623" y="2098357"/>
            <a:ext cx="4011090" cy="3887463"/>
          </a:xfrm>
        </p:spPr>
        <p:txBody>
          <a:bodyPr/>
          <a:lstStyle>
            <a:lvl1pPr marL="0" indent="0">
              <a:buNone/>
              <a:defRPr sz="1632"/>
            </a:lvl1pPr>
          </a:lstStyle>
          <a:p>
            <a:pPr lvl="0"/>
            <a:r>
              <a:rPr lang="en-US"/>
              <a:t>Click to edit Master text styles</a:t>
            </a:r>
          </a:p>
        </p:txBody>
      </p:sp>
      <p:sp>
        <p:nvSpPr>
          <p:cNvPr id="5" name="Date Placeholder 4"/>
          <p:cNvSpPr txBox="1">
            <a:spLocks noGrp="1"/>
          </p:cNvSpPr>
          <p:nvPr>
            <p:ph type="dt" sz="half" idx="7"/>
          </p:nvPr>
        </p:nvSpPr>
        <p:spPr/>
        <p:txBody>
          <a:bodyPr/>
          <a:lstStyle>
            <a:lvl1pPr defTabSz="932597">
              <a:defRPr/>
            </a:lvl1pPr>
          </a:lstStyle>
          <a:p>
            <a:fld id="{1D1C8FBD-F419-44FD-95C2-B8CFA905B496}" type="datetime1">
              <a:rPr lang="en-US"/>
              <a:pPr/>
              <a:t>3/23/2017</a:t>
            </a:fld>
            <a:endParaRPr lang="en-GB"/>
          </a:p>
        </p:txBody>
      </p:sp>
      <p:sp>
        <p:nvSpPr>
          <p:cNvPr id="6" name="Footer Placeholder 5"/>
          <p:cNvSpPr txBox="1">
            <a:spLocks noGrp="1"/>
          </p:cNvSpPr>
          <p:nvPr>
            <p:ph type="ftr" sz="quarter" idx="9"/>
          </p:nvPr>
        </p:nvSpPr>
        <p:spPr/>
        <p:txBody>
          <a:bodyPr/>
          <a:lstStyle>
            <a:lvl1pPr defTabSz="932597">
              <a:defRPr/>
            </a:lvl1pPr>
          </a:lstStyle>
          <a:p>
            <a:endParaRPr/>
          </a:p>
        </p:txBody>
      </p:sp>
      <p:sp>
        <p:nvSpPr>
          <p:cNvPr id="7" name="Slide Number Placeholder 6"/>
          <p:cNvSpPr txBox="1">
            <a:spLocks noGrp="1"/>
          </p:cNvSpPr>
          <p:nvPr>
            <p:ph type="sldNum" sz="quarter" idx="8"/>
          </p:nvPr>
        </p:nvSpPr>
        <p:spPr/>
        <p:txBody>
          <a:bodyPr/>
          <a:lstStyle>
            <a:lvl1pPr defTabSz="932597">
              <a:defRPr/>
            </a:lvl1pPr>
          </a:lstStyle>
          <a:p>
            <a:fld id="{2CC65989-6D15-455A-9464-C931D0779FB7}" type="slidenum">
              <a:rPr/>
              <a:pPr/>
              <a:t>‹#›</a:t>
            </a:fld>
            <a:endParaRPr/>
          </a:p>
        </p:txBody>
      </p:sp>
    </p:spTree>
    <p:extLst>
      <p:ext uri="{BB962C8B-B14F-4D97-AF65-F5344CB8AC3E}">
        <p14:creationId xmlns:p14="http://schemas.microsoft.com/office/powerpoint/2010/main" val="27615417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32597">
              <a:defRPr/>
            </a:lvl1pPr>
          </a:lstStyle>
          <a:p>
            <a:fld id="{94A72909-693A-4162-8BC3-A3C5434BB173}" type="datetime1">
              <a:rPr lang="en-US"/>
              <a:pPr/>
              <a:t>3/23/2017</a:t>
            </a:fld>
            <a:endParaRPr lang="en-GB"/>
          </a:p>
        </p:txBody>
      </p:sp>
      <p:sp>
        <p:nvSpPr>
          <p:cNvPr id="5" name="Footer Placeholder 4"/>
          <p:cNvSpPr txBox="1">
            <a:spLocks noGrp="1"/>
          </p:cNvSpPr>
          <p:nvPr>
            <p:ph type="ftr" sz="quarter" idx="9"/>
          </p:nvPr>
        </p:nvSpPr>
        <p:spPr/>
        <p:txBody>
          <a:bodyPr/>
          <a:lstStyle>
            <a:lvl1pPr defTabSz="932597">
              <a:defRPr/>
            </a:lvl1pPr>
          </a:lstStyle>
          <a:p>
            <a:endParaRPr/>
          </a:p>
        </p:txBody>
      </p:sp>
      <p:sp>
        <p:nvSpPr>
          <p:cNvPr id="6" name="Slide Number Placeholder 5"/>
          <p:cNvSpPr txBox="1">
            <a:spLocks noGrp="1"/>
          </p:cNvSpPr>
          <p:nvPr>
            <p:ph type="sldNum" sz="quarter" idx="8"/>
          </p:nvPr>
        </p:nvSpPr>
        <p:spPr/>
        <p:txBody>
          <a:bodyPr/>
          <a:lstStyle>
            <a:lvl1pPr defTabSz="932597">
              <a:defRPr/>
            </a:lvl1pPr>
          </a:lstStyle>
          <a:p>
            <a:fld id="{433237BD-81E7-4468-ABF6-BEE06A7F651E}" type="slidenum">
              <a:rPr/>
              <a:pPr/>
              <a:t>‹#›</a:t>
            </a:fld>
            <a:endParaRPr/>
          </a:p>
        </p:txBody>
      </p:sp>
    </p:spTree>
    <p:extLst>
      <p:ext uri="{BB962C8B-B14F-4D97-AF65-F5344CB8AC3E}">
        <p14:creationId xmlns:p14="http://schemas.microsoft.com/office/powerpoint/2010/main" val="3655801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8899856" y="372398"/>
            <a:ext cx="2681614" cy="5927533"/>
          </a:xfrm>
        </p:spPr>
        <p:txBody>
          <a:bodyPr vert="eaVert"/>
          <a:lstStyle>
            <a:lvl1pPr>
              <a:defRPr/>
            </a:lvl1pPr>
          </a:lstStyle>
          <a:p>
            <a:pPr lvl="0"/>
            <a:r>
              <a:rPr lang="en-US"/>
              <a:t>Click to edit Master title style</a:t>
            </a:r>
            <a:endParaRPr lang="en-GB"/>
          </a:p>
        </p:txBody>
      </p:sp>
      <p:sp>
        <p:nvSpPr>
          <p:cNvPr id="3" name="Vertical Text Placeholder 2"/>
          <p:cNvSpPr txBox="1">
            <a:spLocks noGrp="1"/>
          </p:cNvSpPr>
          <p:nvPr>
            <p:ph type="body" orient="vert" idx="1"/>
          </p:nvPr>
        </p:nvSpPr>
        <p:spPr>
          <a:xfrm>
            <a:off x="855011" y="372398"/>
            <a:ext cx="7889385" cy="5927533"/>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7"/>
          </p:nvPr>
        </p:nvSpPr>
        <p:spPr/>
        <p:txBody>
          <a:bodyPr/>
          <a:lstStyle>
            <a:lvl1pPr defTabSz="932597">
              <a:defRPr/>
            </a:lvl1pPr>
          </a:lstStyle>
          <a:p>
            <a:fld id="{CD37D160-BAC5-4C59-A814-7C6D966F6FE8}" type="datetime1">
              <a:rPr lang="en-US"/>
              <a:pPr/>
              <a:t>3/23/2017</a:t>
            </a:fld>
            <a:endParaRPr lang="en-GB"/>
          </a:p>
        </p:txBody>
      </p:sp>
      <p:sp>
        <p:nvSpPr>
          <p:cNvPr id="5" name="Footer Placeholder 4"/>
          <p:cNvSpPr txBox="1">
            <a:spLocks noGrp="1"/>
          </p:cNvSpPr>
          <p:nvPr>
            <p:ph type="ftr" sz="quarter" idx="9"/>
          </p:nvPr>
        </p:nvSpPr>
        <p:spPr/>
        <p:txBody>
          <a:bodyPr/>
          <a:lstStyle>
            <a:lvl1pPr defTabSz="932597">
              <a:defRPr/>
            </a:lvl1pPr>
          </a:lstStyle>
          <a:p>
            <a:endParaRPr/>
          </a:p>
        </p:txBody>
      </p:sp>
      <p:sp>
        <p:nvSpPr>
          <p:cNvPr id="6" name="Slide Number Placeholder 5"/>
          <p:cNvSpPr txBox="1">
            <a:spLocks noGrp="1"/>
          </p:cNvSpPr>
          <p:nvPr>
            <p:ph type="sldNum" sz="quarter" idx="8"/>
          </p:nvPr>
        </p:nvSpPr>
        <p:spPr/>
        <p:txBody>
          <a:bodyPr/>
          <a:lstStyle>
            <a:lvl1pPr defTabSz="932597">
              <a:defRPr/>
            </a:lvl1pPr>
          </a:lstStyle>
          <a:p>
            <a:fld id="{C3980A0A-D553-4790-BBA8-4490488C7515}" type="slidenum">
              <a:rPr/>
              <a:pPr/>
              <a:t>‹#›</a:t>
            </a:fld>
            <a:endParaRPr/>
          </a:p>
        </p:txBody>
      </p:sp>
    </p:spTree>
    <p:extLst>
      <p:ext uri="{BB962C8B-B14F-4D97-AF65-F5344CB8AC3E}">
        <p14:creationId xmlns:p14="http://schemas.microsoft.com/office/powerpoint/2010/main" val="859288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theme" Target="../theme/theme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3.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267" r:id="rId2"/>
    <p:sldLayoutId id="2147484167" r:id="rId3"/>
    <p:sldLayoutId id="2147484268" r:id="rId4"/>
    <p:sldLayoutId id="2147484087" r:id="rId5"/>
    <p:sldLayoutId id="2147484098" r:id="rId6"/>
    <p:sldLayoutId id="2147484107" r:id="rId7"/>
    <p:sldLayoutId id="2147484086" r:id="rId8"/>
    <p:sldLayoutId id="2147484099" r:id="rId9"/>
    <p:sldLayoutId id="2147484100" r:id="rId10"/>
    <p:sldLayoutId id="2147484106" r:id="rId11"/>
    <p:sldLayoutId id="2147484089" r:id="rId12"/>
    <p:sldLayoutId id="2147484092" r:id="rId13"/>
    <p:sldLayoutId id="2147484105" r:id="rId14"/>
    <p:sldLayoutId id="2147484182" r:id="rId15"/>
    <p:sldLayoutId id="2147484130" r:id="rId16"/>
    <p:sldLayoutId id="2147484101" r:id="rId17"/>
    <p:sldLayoutId id="2147484102" r:id="rId18"/>
    <p:sldLayoutId id="2147484093" r:id="rId19"/>
    <p:sldLayoutId id="2147484127" r:id="rId20"/>
    <p:sldLayoutId id="2147484128" r:id="rId21"/>
    <p:sldLayoutId id="2147484129" r:id="rId22"/>
    <p:sldLayoutId id="2147484094" r:id="rId23"/>
    <p:sldLayoutId id="2147484195" r:id="rId24"/>
    <p:sldLayoutId id="2147484096" r:id="rId25"/>
    <p:sldLayoutId id="2147484272" r:id="rId26"/>
    <p:sldLayoutId id="2147484275" r:id="rId27"/>
    <p:sldLayoutId id="2147484291" r:id="rId28"/>
    <p:sldLayoutId id="2147484292" r:id="rId29"/>
    <p:sldLayoutId id="2147484293" r:id="rId30"/>
    <p:sldLayoutId id="2147484294" r:id="rId31"/>
    <p:sldLayoutId id="2147484295" r:id="rId32"/>
    <p:sldLayoutId id="2147484296" r:id="rId33"/>
    <p:sldLayoutId id="2147484297" r:id="rId34"/>
    <p:sldLayoutId id="2147484298" r:id="rId35"/>
    <p:sldLayoutId id="2147484391" r:id="rId36"/>
    <p:sldLayoutId id="2147484392" r:id="rId37"/>
    <p:sldLayoutId id="2147484393" r:id="rId38"/>
    <p:sldLayoutId id="2147484394" r:id="rId39"/>
    <p:sldLayoutId id="2147484395" r:id="rId40"/>
    <p:sldLayoutId id="2147484396" r:id="rId41"/>
    <p:sldLayoutId id="2147484397" r:id="rId42"/>
    <p:sldLayoutId id="2147484398" r:id="rId43"/>
    <p:sldLayoutId id="2147484399" r:id="rId4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69" r:id="rId2"/>
    <p:sldLayoutId id="2147484236"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6" r:id="rId16"/>
    <p:sldLayoutId id="2147484257" r:id="rId17"/>
    <p:sldLayoutId id="2147484258" r:id="rId18"/>
    <p:sldLayoutId id="2147484259" r:id="rId19"/>
    <p:sldLayoutId id="2147484260" r:id="rId20"/>
    <p:sldLayoutId id="2147484261" r:id="rId21"/>
    <p:sldLayoutId id="2147484263" r:id="rId22"/>
    <p:sldLayoutId id="2147484271" r:id="rId23"/>
    <p:sldLayoutId id="2147484277" r:id="rId24"/>
    <p:sldLayoutId id="214748427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855011" y="372399"/>
            <a:ext cx="10726460" cy="1351947"/>
          </a:xfrm>
          <a:prstGeom prst="rect">
            <a:avLst/>
          </a:prstGeom>
          <a:noFill/>
          <a:ln>
            <a:noFill/>
          </a:ln>
        </p:spPr>
        <p:txBody>
          <a:bodyPr vert="horz" wrap="square" lIns="91440" tIns="45720" rIns="91440" bIns="45720" anchor="ctr" anchorCtr="0" compatLnSpc="1"/>
          <a:lstStyle/>
          <a:p>
            <a:pPr lvl="0"/>
            <a:r>
              <a:rPr lang="en-US"/>
              <a:t>Click to edit Master title style</a:t>
            </a:r>
            <a:endParaRPr lang="en-GB"/>
          </a:p>
        </p:txBody>
      </p:sp>
      <p:sp>
        <p:nvSpPr>
          <p:cNvPr id="3" name="Text Placeholder 2"/>
          <p:cNvSpPr txBox="1">
            <a:spLocks noGrp="1"/>
          </p:cNvSpPr>
          <p:nvPr>
            <p:ph type="body" idx="1"/>
          </p:nvPr>
        </p:nvSpPr>
        <p:spPr>
          <a:xfrm>
            <a:off x="855011" y="1861970"/>
            <a:ext cx="10726460" cy="4437960"/>
          </a:xfrm>
          <a:prstGeom prst="rect">
            <a:avLst/>
          </a:prstGeom>
          <a:noFill/>
          <a:ln>
            <a:noFill/>
          </a:ln>
        </p:spPr>
        <p:txBody>
          <a:bodyPr vert="horz" wrap="square" lIns="91440" tIns="45720" rIns="91440" bIns="45720"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2"/>
          </p:nvPr>
        </p:nvSpPr>
        <p:spPr>
          <a:xfrm>
            <a:off x="855011" y="6482890"/>
            <a:ext cx="2798207" cy="372398"/>
          </a:xfrm>
          <a:prstGeom prst="rect">
            <a:avLst/>
          </a:prstGeom>
          <a:noFill/>
          <a:ln>
            <a:noFill/>
          </a:ln>
        </p:spPr>
        <p:txBody>
          <a:bodyPr vert="horz" wrap="square" lIns="91440" tIns="45720" rIns="91440" bIns="45720" anchor="ctr" anchorCtr="0" compatLnSpc="1"/>
          <a:lstStyle>
            <a:lvl1pPr marL="0" marR="0" lvl="0" indent="0" algn="l" defTabSz="932419" rtl="0" fontAlgn="auto" hangingPunct="1">
              <a:lnSpc>
                <a:spcPct val="100000"/>
              </a:lnSpc>
              <a:spcBef>
                <a:spcPts val="0"/>
              </a:spcBef>
              <a:spcAft>
                <a:spcPts val="0"/>
              </a:spcAft>
              <a:buNone/>
              <a:tabLst/>
              <a:defRPr lang="en-US" sz="1224" b="0" i="0" u="none" strike="noStrike" kern="1200" cap="none" spc="0" baseline="0">
                <a:solidFill>
                  <a:srgbClr val="898989"/>
                </a:solidFill>
                <a:uFillTx/>
                <a:latin typeface="Calibri"/>
              </a:defRPr>
            </a:lvl1pPr>
          </a:lstStyle>
          <a:p>
            <a:fld id="{89D99766-3585-4D69-9F36-A75FB144DDB3}" type="datetime1">
              <a:rPr lang="en-US" smtClean="0"/>
              <a:pPr/>
              <a:t>3/23/2017</a:t>
            </a:fld>
            <a:endParaRPr lang="en-GB"/>
          </a:p>
        </p:txBody>
      </p:sp>
      <p:sp>
        <p:nvSpPr>
          <p:cNvPr id="5" name="Footer Placeholder 4"/>
          <p:cNvSpPr txBox="1">
            <a:spLocks noGrp="1"/>
          </p:cNvSpPr>
          <p:nvPr>
            <p:ph type="ftr" sz="quarter" idx="3"/>
          </p:nvPr>
        </p:nvSpPr>
        <p:spPr>
          <a:xfrm>
            <a:off x="4119586" y="6482890"/>
            <a:ext cx="4197310" cy="372398"/>
          </a:xfrm>
          <a:prstGeom prst="rect">
            <a:avLst/>
          </a:prstGeom>
          <a:noFill/>
          <a:ln>
            <a:noFill/>
          </a:ln>
        </p:spPr>
        <p:txBody>
          <a:bodyPr vert="horz" wrap="square" lIns="91440" tIns="45720" rIns="91440" bIns="45720" anchor="ctr" anchorCtr="1" compatLnSpc="1"/>
          <a:lstStyle>
            <a:lvl1pPr marL="0" marR="0" lvl="0" indent="0" algn="ctr" defTabSz="932419" rtl="0" fontAlgn="auto" hangingPunct="1">
              <a:lnSpc>
                <a:spcPct val="100000"/>
              </a:lnSpc>
              <a:spcBef>
                <a:spcPts val="0"/>
              </a:spcBef>
              <a:spcAft>
                <a:spcPts val="0"/>
              </a:spcAft>
              <a:buNone/>
              <a:tabLst/>
              <a:defRPr lang="en-GB" sz="1224" b="0" i="0" u="none" strike="noStrike" kern="1200" cap="none" spc="0" baseline="0">
                <a:solidFill>
                  <a:srgbClr val="898989"/>
                </a:solidFill>
                <a:uFillTx/>
                <a:latin typeface="Calibri"/>
              </a:defRPr>
            </a:lvl1pPr>
          </a:lstStyle>
          <a:p>
            <a:endParaRPr/>
          </a:p>
        </p:txBody>
      </p:sp>
      <p:sp>
        <p:nvSpPr>
          <p:cNvPr id="6" name="Slide Number Placeholder 5"/>
          <p:cNvSpPr txBox="1">
            <a:spLocks noGrp="1"/>
          </p:cNvSpPr>
          <p:nvPr>
            <p:ph type="sldNum" sz="quarter" idx="4"/>
          </p:nvPr>
        </p:nvSpPr>
        <p:spPr>
          <a:xfrm>
            <a:off x="8783263" y="6482890"/>
            <a:ext cx="2798207" cy="372398"/>
          </a:xfrm>
          <a:prstGeom prst="rect">
            <a:avLst/>
          </a:prstGeom>
          <a:noFill/>
          <a:ln>
            <a:noFill/>
          </a:ln>
        </p:spPr>
        <p:txBody>
          <a:bodyPr vert="horz" wrap="square" lIns="91440" tIns="45720" rIns="91440" bIns="45720" anchor="ctr" anchorCtr="0" compatLnSpc="1"/>
          <a:lstStyle>
            <a:lvl1pPr marL="0" marR="0" lvl="0" indent="0" algn="r" defTabSz="932419" rtl="0" fontAlgn="auto" hangingPunct="1">
              <a:lnSpc>
                <a:spcPct val="100000"/>
              </a:lnSpc>
              <a:spcBef>
                <a:spcPts val="0"/>
              </a:spcBef>
              <a:spcAft>
                <a:spcPts val="0"/>
              </a:spcAft>
              <a:buNone/>
              <a:tabLst/>
              <a:defRPr lang="en-GB" sz="1224" b="0" i="0" u="none" strike="noStrike" kern="1200" cap="none" spc="0" baseline="0">
                <a:solidFill>
                  <a:srgbClr val="898989"/>
                </a:solidFill>
                <a:uFillTx/>
                <a:latin typeface="Calibri"/>
              </a:defRPr>
            </a:lvl1pPr>
          </a:lstStyle>
          <a:p>
            <a:fld id="{0EFE5B4A-3FB0-4BB8-A23F-EFC31214581E}" type="slidenum">
              <a:rPr smtClean="0"/>
              <a:pPr/>
              <a:t>‹#›</a:t>
            </a:fld>
            <a:endParaRPr/>
          </a:p>
        </p:txBody>
      </p:sp>
    </p:spTree>
    <p:extLst>
      <p:ext uri="{BB962C8B-B14F-4D97-AF65-F5344CB8AC3E}">
        <p14:creationId xmlns:p14="http://schemas.microsoft.com/office/powerpoint/2010/main" val="1442953752"/>
      </p:ext>
    </p:extLst>
  </p:cSld>
  <p:clrMap bg1="lt1" tx1="dk1" bg2="lt2" tx2="dk2" accent1="accent1" accent2="accent2" accent3="accent3" accent4="accent4" accent5="accent5" accent6="accent6" hlink="hlink" folHlink="folHlink"/>
  <p:sldLayoutIdLst>
    <p:sldLayoutId id="2147484401" r:id="rId1"/>
    <p:sldLayoutId id="2147484402" r:id="rId2"/>
    <p:sldLayoutId id="2147484403" r:id="rId3"/>
    <p:sldLayoutId id="2147484404" r:id="rId4"/>
    <p:sldLayoutId id="2147484405" r:id="rId5"/>
    <p:sldLayoutId id="2147484406" r:id="rId6"/>
    <p:sldLayoutId id="2147484407" r:id="rId7"/>
    <p:sldLayoutId id="2147484408" r:id="rId8"/>
    <p:sldLayoutId id="2147484409" r:id="rId9"/>
    <p:sldLayoutId id="2147484410" r:id="rId10"/>
    <p:sldLayoutId id="2147484411" r:id="rId11"/>
  </p:sldLayoutIdLst>
  <p:txStyles>
    <p:titleStyle>
      <a:lvl1pPr marL="0" marR="0" lvl="0" indent="0" algn="l" defTabSz="932419" rtl="0" fontAlgn="auto" hangingPunct="1">
        <a:lnSpc>
          <a:spcPct val="90000"/>
        </a:lnSpc>
        <a:spcBef>
          <a:spcPts val="0"/>
        </a:spcBef>
        <a:spcAft>
          <a:spcPts val="0"/>
        </a:spcAft>
        <a:buNone/>
        <a:tabLst/>
        <a:defRPr lang="en-US" sz="4488" b="0" i="0" u="none" strike="noStrike" kern="1200" cap="none" spc="0" baseline="0">
          <a:solidFill>
            <a:srgbClr val="000000"/>
          </a:solidFill>
          <a:uFillTx/>
          <a:latin typeface="Calibri Light"/>
        </a:defRPr>
      </a:lvl1pPr>
    </p:titleStyle>
    <p:bodyStyle>
      <a:lvl1pPr marL="233102" marR="0" lvl="0" indent="-233102" algn="l" defTabSz="932419" rtl="0" fontAlgn="auto" hangingPunct="1">
        <a:lnSpc>
          <a:spcPct val="90000"/>
        </a:lnSpc>
        <a:spcBef>
          <a:spcPts val="1020"/>
        </a:spcBef>
        <a:spcAft>
          <a:spcPts val="0"/>
        </a:spcAft>
        <a:buSzPct val="100000"/>
        <a:buFont typeface="Arial" pitchFamily="34"/>
        <a:buChar char="•"/>
        <a:tabLst/>
        <a:defRPr lang="en-US" sz="2856" b="0" i="0" u="none" strike="noStrike" kern="1200" cap="none" spc="0" baseline="0">
          <a:solidFill>
            <a:srgbClr val="000000"/>
          </a:solidFill>
          <a:uFillTx/>
          <a:latin typeface="Calibri"/>
        </a:defRPr>
      </a:lvl1pPr>
      <a:lvl2pPr marL="699316" marR="0" lvl="1" indent="-233102" algn="l" defTabSz="932419" rtl="0" fontAlgn="auto" hangingPunct="1">
        <a:lnSpc>
          <a:spcPct val="90000"/>
        </a:lnSpc>
        <a:spcBef>
          <a:spcPts val="510"/>
        </a:spcBef>
        <a:spcAft>
          <a:spcPts val="0"/>
        </a:spcAft>
        <a:buSzPct val="100000"/>
        <a:buFont typeface="Arial" pitchFamily="34"/>
        <a:buChar char="•"/>
        <a:tabLst/>
        <a:defRPr lang="en-US" sz="2448" b="0" i="0" u="none" strike="noStrike" kern="1200" cap="none" spc="0" baseline="0">
          <a:solidFill>
            <a:srgbClr val="000000"/>
          </a:solidFill>
          <a:uFillTx/>
          <a:latin typeface="Calibri"/>
        </a:defRPr>
      </a:lvl2pPr>
      <a:lvl3pPr marL="1165521" marR="0" lvl="2" indent="-233102" algn="l" defTabSz="932419" rtl="0" fontAlgn="auto" hangingPunct="1">
        <a:lnSpc>
          <a:spcPct val="90000"/>
        </a:lnSpc>
        <a:spcBef>
          <a:spcPts val="510"/>
        </a:spcBef>
        <a:spcAft>
          <a:spcPts val="0"/>
        </a:spcAft>
        <a:buSzPct val="100000"/>
        <a:buFont typeface="Arial" pitchFamily="34"/>
        <a:buChar char="•"/>
        <a:tabLst/>
        <a:defRPr lang="en-US" sz="2040" b="0" i="0" u="none" strike="noStrike" kern="1200" cap="none" spc="0" baseline="0">
          <a:solidFill>
            <a:srgbClr val="000000"/>
          </a:solidFill>
          <a:uFillTx/>
          <a:latin typeface="Calibri"/>
        </a:defRPr>
      </a:lvl3pPr>
      <a:lvl4pPr marL="1631727" marR="0" lvl="3" indent="-233102" algn="l" defTabSz="932419" rtl="0" fontAlgn="auto" hangingPunct="1">
        <a:lnSpc>
          <a:spcPct val="90000"/>
        </a:lnSpc>
        <a:spcBef>
          <a:spcPts val="510"/>
        </a:spcBef>
        <a:spcAft>
          <a:spcPts val="0"/>
        </a:spcAft>
        <a:buSzPct val="100000"/>
        <a:buFont typeface="Arial" pitchFamily="34"/>
        <a:buChar char="•"/>
        <a:tabLst/>
        <a:defRPr lang="en-US" sz="1836" b="0" i="0" u="none" strike="noStrike" kern="1200" cap="none" spc="0" baseline="0">
          <a:solidFill>
            <a:srgbClr val="000000"/>
          </a:solidFill>
          <a:uFillTx/>
          <a:latin typeface="Calibri"/>
        </a:defRPr>
      </a:lvl4pPr>
      <a:lvl5pPr marL="2097940" marR="0" lvl="4" indent="-233102" algn="l" defTabSz="932419" rtl="0" fontAlgn="auto" hangingPunct="1">
        <a:lnSpc>
          <a:spcPct val="90000"/>
        </a:lnSpc>
        <a:spcBef>
          <a:spcPts val="510"/>
        </a:spcBef>
        <a:spcAft>
          <a:spcPts val="0"/>
        </a:spcAft>
        <a:buSzPct val="100000"/>
        <a:buFont typeface="Arial" pitchFamily="34"/>
        <a:buChar char="•"/>
        <a:tabLst/>
        <a:defRPr lang="en-US" sz="1836" b="0" i="0" u="none" strike="noStrike" kern="1200" cap="none" spc="0" baseline="0">
          <a:solidFill>
            <a:srgbClr val="000000"/>
          </a:solidFill>
          <a:uFillTx/>
          <a:latin typeface="Calibri"/>
        </a:defRPr>
      </a:lvl5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zure-subscription-service-limits"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hyperlink" Target="https://www.polleverywhere.com/multiple_choice_polls/aspKp2bFprsDfBF"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slideLayout" Target="../slideLayouts/slideLayout6.xml"/><Relationship Id="rId6" Type="http://schemas.openxmlformats.org/officeDocument/2006/relationships/image" Target="../media/image32.emf"/><Relationship Id="rId11" Type="http://schemas.openxmlformats.org/officeDocument/2006/relationships/image" Target="../media/image37.png"/><Relationship Id="rId5" Type="http://schemas.openxmlformats.org/officeDocument/2006/relationships/image" Target="../media/image3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1.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hyperlink" Target="mailto:Chris.Marchal@microsoft.com" TargetMode="External"/><Relationship Id="rId4" Type="http://schemas.openxmlformats.org/officeDocument/2006/relationships/hyperlink" Target="mailto:David.Gristwood@microsoft.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hyperlink" Target="https://www.polleverywhere.com/multiple_choice_polls/f6q8yEm5Ndzlc6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hyperlink" Target="https://github.com/dotnet/orleans" TargetMode="External"/><Relationship Id="rId1" Type="http://schemas.openxmlformats.org/officeDocument/2006/relationships/slideLayout" Target="../slideLayouts/slideLayout6.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hyperlink" Target="https://www.polleverywhere.com/multiple_choice_polls/tB2ywb8sXljcKpp"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hyperlink" Target="https://www.polleverywhere.com/multiple_choice_polls/4vzPoPtPHkBoROo"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hyperlink" Target="https://www.polleverywhere.com/multiple_choice_polls/ZICWzErS9Ing02h"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9.emf"/><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050" y="1120998"/>
            <a:ext cx="6521251" cy="2880320"/>
          </a:xfrm>
        </p:spPr>
        <p:txBody>
          <a:bodyPr>
            <a:normAutofit fontScale="90000"/>
          </a:bodyPr>
          <a:lstStyle/>
          <a:p>
            <a:r>
              <a:rPr lang="en-GB" sz="4800" b="1" dirty="0"/>
              <a:t>How to build Highly Available and Scalable Cloud solutions on Azure, what to do and what to avoid!</a:t>
            </a:r>
            <a:br>
              <a:rPr lang="en-GB" sz="4400" dirty="0"/>
            </a:br>
            <a:br>
              <a:rPr lang="en-GB" sz="4400" dirty="0"/>
            </a:br>
            <a:endParaRPr lang="en-US" sz="4400" dirty="0"/>
          </a:p>
        </p:txBody>
      </p:sp>
      <p:sp>
        <p:nvSpPr>
          <p:cNvPr id="5" name="Text Placeholder 4"/>
          <p:cNvSpPr>
            <a:spLocks noGrp="1"/>
          </p:cNvSpPr>
          <p:nvPr>
            <p:ph type="body" sz="quarter" idx="14"/>
          </p:nvPr>
        </p:nvSpPr>
        <p:spPr>
          <a:xfrm>
            <a:off x="273050" y="4721398"/>
            <a:ext cx="6402388" cy="1872208"/>
          </a:xfrm>
        </p:spPr>
        <p:txBody>
          <a:bodyPr/>
          <a:lstStyle/>
          <a:p>
            <a:r>
              <a:rPr lang="en-US" sz="2800" b="1" dirty="0"/>
              <a:t>David Gristwood &amp; Chris Marchal</a:t>
            </a:r>
          </a:p>
          <a:p>
            <a:r>
              <a:rPr lang="en-US" sz="2800" dirty="0"/>
              <a:t>Technical Evangelists</a:t>
            </a:r>
          </a:p>
        </p:txBody>
      </p:sp>
    </p:spTree>
    <p:extLst>
      <p:ext uri="{BB962C8B-B14F-4D97-AF65-F5344CB8AC3E}">
        <p14:creationId xmlns:p14="http://schemas.microsoft.com/office/powerpoint/2010/main" val="193932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3266" y="1048990"/>
            <a:ext cx="9760022" cy="5798510"/>
          </a:xfrm>
        </p:spPr>
        <p:txBody>
          <a:bodyPr/>
          <a:lstStyle/>
          <a:p>
            <a:pPr>
              <a:lnSpc>
                <a:spcPct val="100000"/>
              </a:lnSpc>
            </a:pPr>
            <a:r>
              <a:rPr lang="en-GB" dirty="0"/>
              <a:t>Use decoupled architectural patterns </a:t>
            </a:r>
          </a:p>
          <a:p>
            <a:pPr lvl="1">
              <a:lnSpc>
                <a:spcPct val="100000"/>
              </a:lnSpc>
            </a:pPr>
            <a:r>
              <a:rPr lang="en-GB" dirty="0"/>
              <a:t>Queue Based Load Levelling, Competing Consumers, etc</a:t>
            </a:r>
            <a:br>
              <a:rPr lang="en-GB" dirty="0"/>
            </a:br>
            <a:endParaRPr lang="en-GB" dirty="0"/>
          </a:p>
          <a:p>
            <a:pPr>
              <a:lnSpc>
                <a:spcPct val="100000"/>
              </a:lnSpc>
            </a:pPr>
            <a:r>
              <a:rPr lang="en-GB" dirty="0"/>
              <a:t>Shard / Partition data layer</a:t>
            </a:r>
          </a:p>
          <a:p>
            <a:pPr lvl="1">
              <a:lnSpc>
                <a:spcPct val="100000"/>
              </a:lnSpc>
            </a:pPr>
            <a:r>
              <a:rPr lang="en-GB" dirty="0"/>
              <a:t>e.g. Table Storage with ‘sensible’ partition key</a:t>
            </a:r>
            <a:br>
              <a:rPr lang="en-GB" dirty="0"/>
            </a:br>
            <a:endParaRPr lang="en-GB" dirty="0"/>
          </a:p>
          <a:p>
            <a:pPr>
              <a:lnSpc>
                <a:spcPct val="100000"/>
              </a:lnSpc>
            </a:pPr>
            <a:r>
              <a:rPr lang="en-GB" dirty="0"/>
              <a:t>Consider data store capable of consistency vs availability trade-off</a:t>
            </a:r>
          </a:p>
          <a:p>
            <a:pPr lvl="1">
              <a:lnSpc>
                <a:spcPct val="100000"/>
              </a:lnSpc>
            </a:pPr>
            <a:r>
              <a:rPr lang="en-GB" b="1" dirty="0"/>
              <a:t>CAP theorem </a:t>
            </a:r>
            <a:r>
              <a:rPr lang="en-GB" dirty="0"/>
              <a:t>(aka Brewer's) states that it is impossible for a </a:t>
            </a:r>
            <a:r>
              <a:rPr lang="en-GB" i="1" dirty="0"/>
              <a:t>distributed</a:t>
            </a:r>
            <a:r>
              <a:rPr lang="en-GB" dirty="0"/>
              <a:t> system to simultaneously provide more than two out of three of the following guarantees</a:t>
            </a:r>
          </a:p>
          <a:p>
            <a:pPr lvl="2">
              <a:lnSpc>
                <a:spcPct val="100000"/>
              </a:lnSpc>
            </a:pPr>
            <a:r>
              <a:rPr lang="en-GB" dirty="0"/>
              <a:t>Consistency / Availability / Partition tolerance </a:t>
            </a:r>
          </a:p>
        </p:txBody>
      </p:sp>
      <p:sp>
        <p:nvSpPr>
          <p:cNvPr id="3" name="Title 2"/>
          <p:cNvSpPr>
            <a:spLocks noGrp="1"/>
          </p:cNvSpPr>
          <p:nvPr>
            <p:ph type="title"/>
          </p:nvPr>
        </p:nvSpPr>
        <p:spPr>
          <a:xfrm>
            <a:off x="274639" y="206108"/>
            <a:ext cx="11889564" cy="917575"/>
          </a:xfrm>
        </p:spPr>
        <p:txBody>
          <a:bodyPr/>
          <a:lstStyle/>
          <a:p>
            <a:pPr algn="ctr"/>
            <a:r>
              <a:rPr lang="en-GB" dirty="0"/>
              <a:t>Partition your workload</a:t>
            </a:r>
          </a:p>
        </p:txBody>
      </p:sp>
      <p:pic>
        <p:nvPicPr>
          <p:cNvPr id="4" name="Picture 3"/>
          <p:cNvPicPr>
            <a:picLocks noChangeAspect="1"/>
          </p:cNvPicPr>
          <p:nvPr/>
        </p:nvPicPr>
        <p:blipFill>
          <a:blip r:embed="rId2"/>
          <a:stretch>
            <a:fillRect/>
          </a:stretch>
        </p:blipFill>
        <p:spPr>
          <a:xfrm>
            <a:off x="9458597" y="2187860"/>
            <a:ext cx="2868563" cy="1860422"/>
          </a:xfrm>
          <a:prstGeom prst="rect">
            <a:avLst/>
          </a:prstGeom>
        </p:spPr>
      </p:pic>
    </p:spTree>
    <p:extLst>
      <p:ext uri="{BB962C8B-B14F-4D97-AF65-F5344CB8AC3E}">
        <p14:creationId xmlns:p14="http://schemas.microsoft.com/office/powerpoint/2010/main" val="28368584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4181" y="1048990"/>
            <a:ext cx="8294923" cy="4718215"/>
          </a:xfrm>
        </p:spPr>
        <p:txBody>
          <a:bodyPr/>
          <a:lstStyle/>
          <a:p>
            <a:r>
              <a:rPr lang="en-GB" sz="2800" dirty="0"/>
              <a:t>Built in services have DDOS management protection</a:t>
            </a:r>
          </a:p>
          <a:p>
            <a:pPr lvl="1"/>
            <a:r>
              <a:rPr lang="en-GB" sz="1800" dirty="0"/>
              <a:t>If requests are above a certain threshold, then throttling automatically kicks in</a:t>
            </a:r>
          </a:p>
          <a:p>
            <a:pPr lvl="1"/>
            <a:r>
              <a:rPr lang="en-GB" sz="1800" dirty="0"/>
              <a:t>Max Per-IaaS VHD IOPS (Basic VM:200, Standard VM:500)</a:t>
            </a:r>
          </a:p>
          <a:p>
            <a:pPr lvl="1"/>
            <a:r>
              <a:rPr lang="en-GB" sz="1800" dirty="0"/>
              <a:t>Max Per-Storage Account IOPS (20,000)</a:t>
            </a:r>
          </a:p>
          <a:p>
            <a:pPr lvl="1"/>
            <a:endParaRPr lang="en-GB" sz="1800" dirty="0"/>
          </a:p>
          <a:p>
            <a:r>
              <a:rPr lang="en-GB" sz="2800" dirty="0"/>
              <a:t>Managed Disks remove old limits</a:t>
            </a:r>
          </a:p>
          <a:p>
            <a:pPr lvl="1"/>
            <a:r>
              <a:rPr lang="en-GB" sz="1800" dirty="0"/>
              <a:t>Such as: only 40 Standard VHDS per storage account can be maxed out on I/O before throttling occurs – don’t share storage accounts between lots of VMs.</a:t>
            </a:r>
          </a:p>
          <a:p>
            <a:pPr lvl="1"/>
            <a:r>
              <a:rPr lang="en-GB" sz="1800" dirty="0"/>
              <a:t>Choose Standard or Premium Storage</a:t>
            </a:r>
          </a:p>
          <a:p>
            <a:pPr lvl="1"/>
            <a:endParaRPr lang="en-GB" sz="1800" dirty="0"/>
          </a:p>
          <a:p>
            <a:r>
              <a:rPr lang="en-GB" sz="2800" dirty="0"/>
              <a:t>Also understand Azure service limits, quotas, and constraints</a:t>
            </a:r>
          </a:p>
          <a:p>
            <a:pPr lvl="2"/>
            <a:r>
              <a:rPr lang="en-GB" sz="1600" dirty="0">
                <a:hlinkClick r:id="rId3"/>
              </a:rPr>
              <a:t>https://docs.microsoft.com/en-us/azure/azure-subscription-service-limits</a:t>
            </a:r>
            <a:r>
              <a:rPr lang="en-GB" sz="1600" dirty="0"/>
              <a:t> </a:t>
            </a:r>
          </a:p>
        </p:txBody>
      </p:sp>
      <p:sp>
        <p:nvSpPr>
          <p:cNvPr id="3" name="Title 2"/>
          <p:cNvSpPr>
            <a:spLocks noGrp="1"/>
          </p:cNvSpPr>
          <p:nvPr>
            <p:ph type="title"/>
          </p:nvPr>
        </p:nvSpPr>
        <p:spPr/>
        <p:txBody>
          <a:bodyPr/>
          <a:lstStyle/>
          <a:p>
            <a:r>
              <a:rPr lang="en-GB" sz="3600" dirty="0"/>
              <a:t>Understand Azure Storage Scalability &amp; Performance Targets</a:t>
            </a:r>
          </a:p>
        </p:txBody>
      </p:sp>
      <p:sp>
        <p:nvSpPr>
          <p:cNvPr id="4" name="Rectangle 3"/>
          <p:cNvSpPr/>
          <p:nvPr/>
        </p:nvSpPr>
        <p:spPr>
          <a:xfrm>
            <a:off x="1537717" y="6449590"/>
            <a:ext cx="9721080" cy="369332"/>
          </a:xfrm>
          <a:prstGeom prst="rect">
            <a:avLst/>
          </a:prstGeom>
        </p:spPr>
        <p:txBody>
          <a:bodyPr wrap="square">
            <a:spAutoFit/>
          </a:bodyPr>
          <a:lstStyle/>
          <a:p>
            <a:pPr algn="ctr"/>
            <a:r>
              <a:rPr lang="en-GB" dirty="0">
                <a:solidFill>
                  <a:srgbClr val="00B0F0"/>
                </a:solidFill>
              </a:rPr>
              <a:t>https://azure.microsoft.com/en-us/documentation/articles/storage-scalability-targets/</a:t>
            </a:r>
          </a:p>
        </p:txBody>
      </p:sp>
      <p:pic>
        <p:nvPicPr>
          <p:cNvPr id="5" name="Picture 4"/>
          <p:cNvPicPr>
            <a:picLocks noChangeAspect="1"/>
          </p:cNvPicPr>
          <p:nvPr/>
        </p:nvPicPr>
        <p:blipFill>
          <a:blip r:embed="rId4"/>
          <a:stretch>
            <a:fillRect/>
          </a:stretch>
        </p:blipFill>
        <p:spPr>
          <a:xfrm>
            <a:off x="8522493" y="976982"/>
            <a:ext cx="3913982" cy="5369470"/>
          </a:xfrm>
          <a:prstGeom prst="rect">
            <a:avLst/>
          </a:prstGeom>
        </p:spPr>
      </p:pic>
    </p:spTree>
    <p:extLst>
      <p:ext uri="{BB962C8B-B14F-4D97-AF65-F5344CB8AC3E}">
        <p14:creationId xmlns:p14="http://schemas.microsoft.com/office/powerpoint/2010/main" val="35729143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717" y="1120998"/>
            <a:ext cx="2930838" cy="1872208"/>
          </a:xfrm>
          <a:prstGeom prst="rect">
            <a:avLst/>
          </a:prstGeom>
        </p:spPr>
      </p:pic>
      <p:sp>
        <p:nvSpPr>
          <p:cNvPr id="6" name="Rectangle 5"/>
          <p:cNvSpPr/>
          <p:nvPr/>
        </p:nvSpPr>
        <p:spPr>
          <a:xfrm>
            <a:off x="5210125" y="1697062"/>
            <a:ext cx="5693885" cy="670512"/>
          </a:xfrm>
          <a:prstGeom prst="rect">
            <a:avLst/>
          </a:prstGeom>
        </p:spPr>
        <p:txBody>
          <a:bodyPr wrap="none">
            <a:spAutoFit/>
          </a:bodyPr>
          <a:lstStyle/>
          <a:p>
            <a:r>
              <a:rPr lang="en-GB" sz="3672" b="1" dirty="0"/>
              <a:t>https://pollev.com/ukdx</a:t>
            </a:r>
          </a:p>
        </p:txBody>
      </p:sp>
      <p:sp>
        <p:nvSpPr>
          <p:cNvPr id="2" name="Rectangle 1"/>
          <p:cNvSpPr/>
          <p:nvPr/>
        </p:nvSpPr>
        <p:spPr>
          <a:xfrm>
            <a:off x="1393701" y="4145334"/>
            <a:ext cx="9937104" cy="646331"/>
          </a:xfrm>
          <a:prstGeom prst="rect">
            <a:avLst/>
          </a:prstGeom>
        </p:spPr>
        <p:txBody>
          <a:bodyPr wrap="square">
            <a:spAutoFit/>
          </a:bodyPr>
          <a:lstStyle/>
          <a:p>
            <a:pPr algn="ctr"/>
            <a:r>
              <a:rPr lang="en-GB" sz="3600" dirty="0">
                <a:hlinkClick r:id="rId4"/>
              </a:rPr>
              <a:t>How do you deal with High I/O Workloads ? </a:t>
            </a:r>
            <a:endParaRPr lang="en-GB" sz="3600" dirty="0"/>
          </a:p>
        </p:txBody>
      </p:sp>
    </p:spTree>
    <p:extLst>
      <p:ext uri="{BB962C8B-B14F-4D97-AF65-F5344CB8AC3E}">
        <p14:creationId xmlns:p14="http://schemas.microsoft.com/office/powerpoint/2010/main" val="42109904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54341" y="1048990"/>
            <a:ext cx="4876625" cy="5225454"/>
          </a:xfrm>
          <a:prstGeom prst="rect">
            <a:avLst/>
          </a:prstGeom>
        </p:spPr>
      </p:pic>
      <p:sp>
        <p:nvSpPr>
          <p:cNvPr id="4" name="Text Placeholder 3"/>
          <p:cNvSpPr>
            <a:spLocks noGrp="1"/>
          </p:cNvSpPr>
          <p:nvPr>
            <p:ph type="body" sz="quarter" idx="10"/>
          </p:nvPr>
        </p:nvSpPr>
        <p:spPr>
          <a:xfrm>
            <a:off x="274638" y="1212850"/>
            <a:ext cx="6591671" cy="5429179"/>
          </a:xfrm>
        </p:spPr>
        <p:txBody>
          <a:bodyPr/>
          <a:lstStyle/>
          <a:p>
            <a:pPr marL="571500" indent="-571500">
              <a:buFont typeface="Arial" panose="020B0604020202020204" pitchFamily="34" charset="0"/>
              <a:buChar char="•"/>
            </a:pPr>
            <a:r>
              <a:rPr lang="en-GB" dirty="0">
                <a:solidFill>
                  <a:schemeClr val="tx1"/>
                </a:solidFill>
              </a:rPr>
              <a:t>Each layer reduces call volume by an order of magnitude</a:t>
            </a:r>
          </a:p>
          <a:p>
            <a:pPr marL="571500" indent="-571500">
              <a:buFont typeface="Arial" panose="020B0604020202020204" pitchFamily="34" charset="0"/>
              <a:buChar char="•"/>
            </a:pPr>
            <a:r>
              <a:rPr lang="en-GB" dirty="0">
                <a:solidFill>
                  <a:schemeClr val="tx1"/>
                </a:solidFill>
              </a:rPr>
              <a:t>Typical model</a:t>
            </a:r>
          </a:p>
          <a:p>
            <a:pPr marL="812800" lvl="1" indent="-571500"/>
            <a:r>
              <a:rPr lang="en-GB" dirty="0">
                <a:solidFill>
                  <a:schemeClr val="tx1"/>
                </a:solidFill>
              </a:rPr>
              <a:t>Geo-distribution of system </a:t>
            </a:r>
          </a:p>
          <a:p>
            <a:pPr marL="812800" lvl="1" indent="-571500"/>
            <a:r>
              <a:rPr lang="en-GB" dirty="0">
                <a:solidFill>
                  <a:schemeClr val="tx1"/>
                </a:solidFill>
              </a:rPr>
              <a:t>CDN to place assets at network edge</a:t>
            </a:r>
          </a:p>
          <a:p>
            <a:pPr marL="812800" lvl="1" indent="-571500"/>
            <a:r>
              <a:rPr lang="en-GB" dirty="0">
                <a:solidFill>
                  <a:schemeClr val="tx1"/>
                </a:solidFill>
              </a:rPr>
              <a:t>Cache to reduce impact on web pipeline</a:t>
            </a:r>
          </a:p>
          <a:p>
            <a:pPr marL="571500" indent="-571500"/>
            <a:r>
              <a:rPr lang="en-GB" dirty="0">
                <a:solidFill>
                  <a:schemeClr val="tx1"/>
                </a:solidFill>
              </a:rPr>
              <a:t>Sochi Olympics &amp; Azure Media Services</a:t>
            </a:r>
          </a:p>
          <a:p>
            <a:pPr marL="241300" lvl="1" indent="0">
              <a:buNone/>
            </a:pPr>
            <a:endParaRPr lang="en-GB" dirty="0">
              <a:solidFill>
                <a:schemeClr val="tx1"/>
              </a:solidFill>
            </a:endParaRPr>
          </a:p>
          <a:p>
            <a:pPr marL="812800" lvl="1" indent="-571500"/>
            <a:endParaRPr lang="en-GB" dirty="0">
              <a:solidFill>
                <a:schemeClr val="tx1"/>
              </a:solidFill>
            </a:endParaRPr>
          </a:p>
        </p:txBody>
      </p:sp>
      <p:sp>
        <p:nvSpPr>
          <p:cNvPr id="3" name="Title 2"/>
          <p:cNvSpPr>
            <a:spLocks noGrp="1"/>
          </p:cNvSpPr>
          <p:nvPr>
            <p:ph type="title"/>
          </p:nvPr>
        </p:nvSpPr>
        <p:spPr/>
        <p:txBody>
          <a:bodyPr/>
          <a:lstStyle/>
          <a:p>
            <a:r>
              <a:rPr lang="en-GB" dirty="0"/>
              <a:t>Use layered tiers</a:t>
            </a:r>
          </a:p>
        </p:txBody>
      </p:sp>
    </p:spTree>
    <p:extLst>
      <p:ext uri="{BB962C8B-B14F-4D97-AF65-F5344CB8AC3E}">
        <p14:creationId xmlns:p14="http://schemas.microsoft.com/office/powerpoint/2010/main" val="10092191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Infrastructure</a:t>
            </a:r>
          </a:p>
        </p:txBody>
      </p:sp>
    </p:spTree>
    <p:extLst>
      <p:ext uri="{BB962C8B-B14F-4D97-AF65-F5344CB8AC3E}">
        <p14:creationId xmlns:p14="http://schemas.microsoft.com/office/powerpoint/2010/main" val="36539356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Managed Disks</a:t>
            </a:r>
          </a:p>
        </p:txBody>
      </p:sp>
      <p:sp>
        <p:nvSpPr>
          <p:cNvPr id="3" name="Text Placeholder 2"/>
          <p:cNvSpPr>
            <a:spLocks noGrp="1"/>
          </p:cNvSpPr>
          <p:nvPr>
            <p:ph type="body" sz="quarter" idx="10"/>
          </p:nvPr>
        </p:nvSpPr>
        <p:spPr>
          <a:xfrm>
            <a:off x="274638" y="1212850"/>
            <a:ext cx="11887200" cy="4745915"/>
          </a:xfrm>
        </p:spPr>
        <p:txBody>
          <a:bodyPr/>
          <a:lstStyle/>
          <a:p>
            <a:pPr marL="571500" indent="-571500">
              <a:buFont typeface="Arial" panose="020B0604020202020204" pitchFamily="34" charset="0"/>
              <a:buChar char="•"/>
            </a:pPr>
            <a:r>
              <a:rPr lang="en-GB" dirty="0"/>
              <a:t>Managing storage accounts associated with VM disks</a:t>
            </a:r>
          </a:p>
          <a:p>
            <a:pPr marL="800100" lvl="2" indent="-571500">
              <a:buFont typeface="Arial" panose="020B0604020202020204" pitchFamily="34" charset="0"/>
              <a:buChar char="•"/>
            </a:pPr>
            <a:r>
              <a:rPr lang="en-GB" sz="2800" dirty="0"/>
              <a:t>Simpler and more scalable VM deployment</a:t>
            </a:r>
          </a:p>
          <a:p>
            <a:pPr marL="800100" lvl="2" indent="-571500">
              <a:buFont typeface="Arial" panose="020B0604020202020204" pitchFamily="34" charset="0"/>
              <a:buChar char="•"/>
            </a:pPr>
            <a:r>
              <a:rPr lang="en-GB" sz="2800" dirty="0"/>
              <a:t>no storage account limits (20,000 IOPS / account)</a:t>
            </a:r>
          </a:p>
          <a:p>
            <a:pPr marL="800100" lvl="2" indent="-571500">
              <a:buFont typeface="Arial" panose="020B0604020202020204" pitchFamily="34" charset="0"/>
              <a:buChar char="•"/>
            </a:pPr>
            <a:r>
              <a:rPr lang="en-GB" sz="2800" dirty="0"/>
              <a:t>2 performance tiers: Premium (SSD-based) &amp; Standard (HDD-based)</a:t>
            </a:r>
          </a:p>
          <a:p>
            <a:pPr marL="571500" indent="-571500">
              <a:buFont typeface="Arial" panose="020B0604020202020204" pitchFamily="34" charset="0"/>
              <a:buChar char="•"/>
            </a:pPr>
            <a:r>
              <a:rPr lang="en-GB" dirty="0"/>
              <a:t>Better reliability for Availability Sets</a:t>
            </a:r>
          </a:p>
          <a:p>
            <a:pPr marL="571500" indent="-571500">
              <a:buFont typeface="Arial" panose="020B0604020202020204" pitchFamily="34" charset="0"/>
              <a:buChar char="•"/>
            </a:pPr>
            <a:r>
              <a:rPr lang="en-GB" dirty="0"/>
              <a:t>Azure Role-Based Access Control (RBAC) </a:t>
            </a:r>
          </a:p>
          <a:p>
            <a:pPr marL="571500" indent="-571500">
              <a:buFont typeface="Arial" panose="020B0604020202020204" pitchFamily="34" charset="0"/>
              <a:buChar char="•"/>
            </a:pPr>
            <a:endParaRPr lang="en-GB" dirty="0"/>
          </a:p>
        </p:txBody>
      </p:sp>
    </p:spTree>
    <p:extLst>
      <p:ext uri="{BB962C8B-B14F-4D97-AF65-F5344CB8AC3E}">
        <p14:creationId xmlns:p14="http://schemas.microsoft.com/office/powerpoint/2010/main" val="39233942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GB" dirty="0"/>
              <a:t>VM sizes</a:t>
            </a:r>
          </a:p>
        </p:txBody>
      </p:sp>
      <p:sp>
        <p:nvSpPr>
          <p:cNvPr id="4" name="Text Placeholder 3"/>
          <p:cNvSpPr>
            <a:spLocks noGrp="1"/>
          </p:cNvSpPr>
          <p:nvPr>
            <p:ph type="body" sz="quarter" idx="10"/>
          </p:nvPr>
        </p:nvSpPr>
        <p:spPr>
          <a:xfrm>
            <a:off x="97557" y="1697062"/>
            <a:ext cx="11887200" cy="738664"/>
          </a:xfrm>
        </p:spPr>
        <p:txBody>
          <a:bodyPr/>
          <a:lstStyle/>
          <a:p>
            <a:endParaRPr lang="en-GB" dirty="0"/>
          </a:p>
        </p:txBody>
      </p:sp>
      <p:sp>
        <p:nvSpPr>
          <p:cNvPr id="5" name="Rectangle 4"/>
          <p:cNvSpPr/>
          <p:nvPr/>
        </p:nvSpPr>
        <p:spPr>
          <a:xfrm>
            <a:off x="280516" y="1813036"/>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General Purpose</a:t>
            </a:r>
          </a:p>
        </p:txBody>
      </p:sp>
      <p:sp>
        <p:nvSpPr>
          <p:cNvPr id="6" name="Arrow: Chevron 5"/>
          <p:cNvSpPr/>
          <p:nvPr/>
        </p:nvSpPr>
        <p:spPr>
          <a:xfrm>
            <a:off x="2980367" y="1813036"/>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7" name="Rectangle 6"/>
          <p:cNvSpPr/>
          <p:nvPr/>
        </p:nvSpPr>
        <p:spPr>
          <a:xfrm>
            <a:off x="3736900" y="1814864"/>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Balanced CPU/memory: dev &amp; test workloads, low / med traffic sites, small / med </a:t>
            </a:r>
            <a:r>
              <a:rPr lang="en-GB" sz="1836" dirty="0" err="1">
                <a:latin typeface="Segoe UI Light" panose="020B0502040204020203" pitchFamily="34" charset="0"/>
                <a:cs typeface="Segoe UI Light" panose="020B0502040204020203" pitchFamily="34" charset="0"/>
              </a:rPr>
              <a:t>db</a:t>
            </a:r>
            <a:endParaRPr lang="en-GB" sz="1836" dirty="0">
              <a:latin typeface="Segoe UI Light" panose="020B0502040204020203" pitchFamily="34" charset="0"/>
              <a:cs typeface="Segoe UI Light" panose="020B0502040204020203" pitchFamily="34" charset="0"/>
            </a:endParaRPr>
          </a:p>
        </p:txBody>
      </p:sp>
      <p:sp>
        <p:nvSpPr>
          <p:cNvPr id="8" name="Rectangle 7"/>
          <p:cNvSpPr/>
          <p:nvPr/>
        </p:nvSpPr>
        <p:spPr>
          <a:xfrm>
            <a:off x="280516" y="2465330"/>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Compute Optimised</a:t>
            </a:r>
          </a:p>
        </p:txBody>
      </p:sp>
      <p:sp>
        <p:nvSpPr>
          <p:cNvPr id="9" name="Arrow: Chevron 8"/>
          <p:cNvSpPr/>
          <p:nvPr/>
        </p:nvSpPr>
        <p:spPr>
          <a:xfrm>
            <a:off x="2980367" y="2465330"/>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0" name="Rectangle 9"/>
          <p:cNvSpPr/>
          <p:nvPr/>
        </p:nvSpPr>
        <p:spPr>
          <a:xfrm>
            <a:off x="3736900" y="2467158"/>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CPU/memory ratio : medium web, network, app servers </a:t>
            </a:r>
          </a:p>
        </p:txBody>
      </p:sp>
      <p:sp>
        <p:nvSpPr>
          <p:cNvPr id="11" name="Rectangle 10"/>
          <p:cNvSpPr/>
          <p:nvPr/>
        </p:nvSpPr>
        <p:spPr>
          <a:xfrm>
            <a:off x="280516" y="3109180"/>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 optimised</a:t>
            </a:r>
          </a:p>
        </p:txBody>
      </p:sp>
      <p:sp>
        <p:nvSpPr>
          <p:cNvPr id="12" name="Arrow: Chevron 11"/>
          <p:cNvSpPr/>
          <p:nvPr/>
        </p:nvSpPr>
        <p:spPr>
          <a:xfrm>
            <a:off x="2980367" y="3109180"/>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3" name="Rectangle 12"/>
          <p:cNvSpPr/>
          <p:nvPr/>
        </p:nvSpPr>
        <p:spPr>
          <a:xfrm>
            <a:off x="3736900" y="3111008"/>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memory/core ratio: </a:t>
            </a:r>
            <a:r>
              <a:rPr lang="en-GB" sz="1836" dirty="0" err="1">
                <a:latin typeface="Segoe UI Light" panose="020B0502040204020203" pitchFamily="34" charset="0"/>
                <a:cs typeface="Segoe UI Light" panose="020B0502040204020203" pitchFamily="34" charset="0"/>
              </a:rPr>
              <a:t>sql</a:t>
            </a:r>
            <a:r>
              <a:rPr lang="en-GB" sz="1836" dirty="0">
                <a:latin typeface="Segoe UI Light" panose="020B0502040204020203" pitchFamily="34" charset="0"/>
                <a:cs typeface="Segoe UI Light" panose="020B0502040204020203" pitchFamily="34" charset="0"/>
              </a:rPr>
              <a:t>, cache, in-memory analytics</a:t>
            </a:r>
          </a:p>
        </p:txBody>
      </p:sp>
      <p:sp>
        <p:nvSpPr>
          <p:cNvPr id="14" name="Rectangle 13"/>
          <p:cNvSpPr/>
          <p:nvPr/>
        </p:nvSpPr>
        <p:spPr>
          <a:xfrm>
            <a:off x="280516" y="3757252"/>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Storage optimised </a:t>
            </a:r>
          </a:p>
        </p:txBody>
      </p:sp>
      <p:sp>
        <p:nvSpPr>
          <p:cNvPr id="15" name="Arrow: Chevron 14"/>
          <p:cNvSpPr/>
          <p:nvPr/>
        </p:nvSpPr>
        <p:spPr>
          <a:xfrm>
            <a:off x="2980367" y="3757252"/>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6" name="Rectangle 15"/>
          <p:cNvSpPr/>
          <p:nvPr/>
        </p:nvSpPr>
        <p:spPr>
          <a:xfrm>
            <a:off x="3736900" y="3759080"/>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disk throughput: big data, </a:t>
            </a:r>
            <a:r>
              <a:rPr lang="en-GB" sz="1836" dirty="0" err="1">
                <a:latin typeface="Segoe UI Light" panose="020B0502040204020203" pitchFamily="34" charset="0"/>
                <a:cs typeface="Segoe UI Light" panose="020B0502040204020203" pitchFamily="34" charset="0"/>
              </a:rPr>
              <a:t>sql</a:t>
            </a:r>
            <a:r>
              <a:rPr lang="en-GB" sz="1836" dirty="0">
                <a:latin typeface="Segoe UI Light" panose="020B0502040204020203" pitchFamily="34" charset="0"/>
                <a:cs typeface="Segoe UI Light" panose="020B0502040204020203" pitchFamily="34" charset="0"/>
              </a:rPr>
              <a:t>, no-</a:t>
            </a:r>
            <a:r>
              <a:rPr lang="en-GB" sz="1836" dirty="0" err="1">
                <a:latin typeface="Segoe UI Light" panose="020B0502040204020203" pitchFamily="34" charset="0"/>
                <a:cs typeface="Segoe UI Light" panose="020B0502040204020203" pitchFamily="34" charset="0"/>
              </a:rPr>
              <a:t>sql</a:t>
            </a:r>
            <a:endParaRPr lang="en-GB" sz="1836" dirty="0">
              <a:latin typeface="Segoe UI Light" panose="020B0502040204020203" pitchFamily="34" charset="0"/>
              <a:cs typeface="Segoe UI Light" panose="020B0502040204020203" pitchFamily="34" charset="0"/>
            </a:endParaRPr>
          </a:p>
        </p:txBody>
      </p:sp>
      <p:sp>
        <p:nvSpPr>
          <p:cNvPr id="17" name="Rectangle 16"/>
          <p:cNvSpPr/>
          <p:nvPr/>
        </p:nvSpPr>
        <p:spPr>
          <a:xfrm>
            <a:off x="280516" y="4417943"/>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18" name="Arrow: Chevron 17"/>
          <p:cNvSpPr/>
          <p:nvPr/>
        </p:nvSpPr>
        <p:spPr>
          <a:xfrm>
            <a:off x="2980367" y="4417943"/>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9" name="Rectangle 18"/>
          <p:cNvSpPr/>
          <p:nvPr/>
        </p:nvSpPr>
        <p:spPr>
          <a:xfrm>
            <a:off x="3736900" y="4445813"/>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Compute &amp; graphics-intensive workloads</a:t>
            </a:r>
          </a:p>
        </p:txBody>
      </p:sp>
      <p:sp>
        <p:nvSpPr>
          <p:cNvPr id="20" name="Rectangle 19"/>
          <p:cNvSpPr/>
          <p:nvPr/>
        </p:nvSpPr>
        <p:spPr>
          <a:xfrm>
            <a:off x="280516" y="5053396"/>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Performance Compute</a:t>
            </a:r>
          </a:p>
        </p:txBody>
      </p:sp>
      <p:sp>
        <p:nvSpPr>
          <p:cNvPr id="21" name="Arrow: Chevron 20"/>
          <p:cNvSpPr/>
          <p:nvPr/>
        </p:nvSpPr>
        <p:spPr>
          <a:xfrm>
            <a:off x="2980367" y="5053396"/>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22" name="Rectangle 21"/>
          <p:cNvSpPr/>
          <p:nvPr/>
        </p:nvSpPr>
        <p:spPr>
          <a:xfrm>
            <a:off x="3736900" y="5055224"/>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Fastest most powerful CPUs, RDMA</a:t>
            </a:r>
          </a:p>
        </p:txBody>
      </p:sp>
      <p:sp>
        <p:nvSpPr>
          <p:cNvPr id="33" name="Rectangle 32"/>
          <p:cNvSpPr/>
          <p:nvPr/>
        </p:nvSpPr>
        <p:spPr>
          <a:xfrm>
            <a:off x="8894154" y="1792308"/>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A0-4 Basic, Av2 </a:t>
            </a:r>
            <a:r>
              <a:rPr lang="en-GB" dirty="0" err="1"/>
              <a:t>Std</a:t>
            </a:r>
            <a:r>
              <a:rPr lang="en-GB" dirty="0"/>
              <a:t> D1-5v2, D1-4v1, A0-7std</a:t>
            </a:r>
          </a:p>
        </p:txBody>
      </p:sp>
      <p:sp>
        <p:nvSpPr>
          <p:cNvPr id="34" name="Rectangle 33"/>
          <p:cNvSpPr/>
          <p:nvPr/>
        </p:nvSpPr>
        <p:spPr>
          <a:xfrm>
            <a:off x="8894154" y="2444602"/>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 Series (SSD)</a:t>
            </a:r>
          </a:p>
        </p:txBody>
      </p:sp>
      <p:sp>
        <p:nvSpPr>
          <p:cNvPr id="35" name="Rectangle 34"/>
          <p:cNvSpPr/>
          <p:nvPr/>
        </p:nvSpPr>
        <p:spPr>
          <a:xfrm>
            <a:off x="8894154" y="3088452"/>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D11-15, G series</a:t>
            </a:r>
          </a:p>
        </p:txBody>
      </p:sp>
      <p:sp>
        <p:nvSpPr>
          <p:cNvPr id="36" name="Rectangle 35"/>
          <p:cNvSpPr/>
          <p:nvPr/>
        </p:nvSpPr>
        <p:spPr>
          <a:xfrm>
            <a:off x="8894154" y="3736524"/>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 Series</a:t>
            </a:r>
          </a:p>
        </p:txBody>
      </p:sp>
      <p:sp>
        <p:nvSpPr>
          <p:cNvPr id="37" name="Rectangle 36"/>
          <p:cNvSpPr/>
          <p:nvPr/>
        </p:nvSpPr>
        <p:spPr>
          <a:xfrm>
            <a:off x="8894154" y="4423257"/>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 Series</a:t>
            </a:r>
          </a:p>
        </p:txBody>
      </p:sp>
      <p:sp>
        <p:nvSpPr>
          <p:cNvPr id="38" name="Rectangle 37"/>
          <p:cNvSpPr/>
          <p:nvPr/>
        </p:nvSpPr>
        <p:spPr>
          <a:xfrm>
            <a:off x="8894154" y="5032668"/>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 Series, A8 - 11</a:t>
            </a:r>
          </a:p>
        </p:txBody>
      </p:sp>
    </p:spTree>
    <p:extLst>
      <p:ext uri="{BB962C8B-B14F-4D97-AF65-F5344CB8AC3E}">
        <p14:creationId xmlns:p14="http://schemas.microsoft.com/office/powerpoint/2010/main" val="30792935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GB" dirty="0"/>
              <a:t>VM Scale Sets</a:t>
            </a:r>
          </a:p>
        </p:txBody>
      </p:sp>
      <p:sp>
        <p:nvSpPr>
          <p:cNvPr id="4" name="Text Placeholder 3"/>
          <p:cNvSpPr>
            <a:spLocks noGrp="1"/>
          </p:cNvSpPr>
          <p:nvPr>
            <p:ph type="body" sz="quarter" idx="10"/>
          </p:nvPr>
        </p:nvSpPr>
        <p:spPr>
          <a:xfrm>
            <a:off x="258277" y="1247012"/>
            <a:ext cx="7025026" cy="4093428"/>
          </a:xfrm>
        </p:spPr>
        <p:txBody>
          <a:bodyPr/>
          <a:lstStyle/>
          <a:p>
            <a:pPr marL="571500" indent="-571500">
              <a:buFont typeface="Arial" panose="020B0604020202020204" pitchFamily="34" charset="0"/>
              <a:buChar char="•"/>
            </a:pPr>
            <a:r>
              <a:rPr lang="en-GB" sz="3600" b="1" dirty="0"/>
              <a:t>Control it like IaaS, scale it like PaaS</a:t>
            </a:r>
          </a:p>
          <a:p>
            <a:pPr marL="800100" lvl="2" indent="-571500">
              <a:buFont typeface="Arial" panose="020B0604020202020204" pitchFamily="34" charset="0"/>
              <a:buChar char="•"/>
            </a:pPr>
            <a:r>
              <a:rPr lang="en-GB" dirty="0"/>
              <a:t>Deploy and manage a set of identical VMs</a:t>
            </a:r>
          </a:p>
          <a:p>
            <a:pPr marL="800100" lvl="2" indent="-571500">
              <a:buFont typeface="Arial" panose="020B0604020202020204" pitchFamily="34" charset="0"/>
              <a:buChar char="•"/>
            </a:pPr>
            <a:r>
              <a:rPr lang="en-GB" dirty="0"/>
              <a:t>Simplify networking</a:t>
            </a:r>
          </a:p>
          <a:p>
            <a:pPr marL="800100" lvl="2" indent="-571500">
              <a:buFont typeface="Arial" panose="020B0604020202020204" pitchFamily="34" charset="0"/>
              <a:buChar char="•"/>
            </a:pPr>
            <a:r>
              <a:rPr lang="en-GB" dirty="0"/>
              <a:t>Supports Managed Disks</a:t>
            </a:r>
          </a:p>
          <a:p>
            <a:pPr marL="571500" indent="-571500">
              <a:buFont typeface="Arial" panose="020B0604020202020204" pitchFamily="34" charset="0"/>
              <a:buChar char="•"/>
            </a:pPr>
            <a:r>
              <a:rPr lang="en-GB" sz="3600" dirty="0"/>
              <a:t>Auto scale support</a:t>
            </a:r>
          </a:p>
          <a:p>
            <a:pPr marL="571500" indent="-571500">
              <a:buFont typeface="Arial" panose="020B0604020202020204" pitchFamily="34" charset="0"/>
              <a:buChar char="•"/>
            </a:pPr>
            <a:r>
              <a:rPr lang="en-GB" sz="3600" dirty="0"/>
              <a:t>Used by other Azure Services</a:t>
            </a:r>
          </a:p>
          <a:p>
            <a:pPr marL="800100" lvl="2" indent="-571500">
              <a:buFont typeface="Arial" panose="020B0604020202020204" pitchFamily="34" charset="0"/>
              <a:buChar char="•"/>
            </a:pPr>
            <a:r>
              <a:rPr lang="en-GB" dirty="0"/>
              <a:t>Batch, Service Fabric, etc.</a:t>
            </a:r>
          </a:p>
          <a:p>
            <a:pPr marL="571500" lvl="1" indent="-571500">
              <a:buFont typeface="Arial" panose="020B0604020202020204" pitchFamily="34" charset="0"/>
              <a:buChar char="•"/>
            </a:pPr>
            <a:endParaRPr lang="en-GB" dirty="0"/>
          </a:p>
        </p:txBody>
      </p:sp>
      <p:pic>
        <p:nvPicPr>
          <p:cNvPr id="2" name="Picture 1"/>
          <p:cNvPicPr>
            <a:picLocks noChangeAspect="1"/>
          </p:cNvPicPr>
          <p:nvPr/>
        </p:nvPicPr>
        <p:blipFill>
          <a:blip r:embed="rId2"/>
          <a:stretch>
            <a:fillRect/>
          </a:stretch>
        </p:blipFill>
        <p:spPr>
          <a:xfrm>
            <a:off x="9026550" y="327512"/>
            <a:ext cx="3101558" cy="4129117"/>
          </a:xfrm>
          <a:prstGeom prst="rect">
            <a:avLst/>
          </a:prstGeom>
        </p:spPr>
      </p:pic>
      <p:pic>
        <p:nvPicPr>
          <p:cNvPr id="5" name="Picture 4"/>
          <p:cNvPicPr>
            <a:picLocks noChangeAspect="1"/>
          </p:cNvPicPr>
          <p:nvPr/>
        </p:nvPicPr>
        <p:blipFill>
          <a:blip r:embed="rId3"/>
          <a:stretch>
            <a:fillRect/>
          </a:stretch>
        </p:blipFill>
        <p:spPr>
          <a:xfrm>
            <a:off x="2113781" y="5374603"/>
            <a:ext cx="2594350" cy="1224136"/>
          </a:xfrm>
          <a:prstGeom prst="rect">
            <a:avLst/>
          </a:prstGeom>
        </p:spPr>
      </p:pic>
      <p:pic>
        <p:nvPicPr>
          <p:cNvPr id="6" name="Picture 5"/>
          <p:cNvPicPr>
            <a:picLocks noChangeAspect="1"/>
          </p:cNvPicPr>
          <p:nvPr/>
        </p:nvPicPr>
        <p:blipFill>
          <a:blip r:embed="rId4"/>
          <a:stretch>
            <a:fillRect/>
          </a:stretch>
        </p:blipFill>
        <p:spPr>
          <a:xfrm>
            <a:off x="6794301" y="3569270"/>
            <a:ext cx="3835956" cy="3164525"/>
          </a:xfrm>
          <a:prstGeom prst="rect">
            <a:avLst/>
          </a:prstGeom>
        </p:spPr>
      </p:pic>
    </p:spTree>
    <p:extLst>
      <p:ext uri="{BB962C8B-B14F-4D97-AF65-F5344CB8AC3E}">
        <p14:creationId xmlns:p14="http://schemas.microsoft.com/office/powerpoint/2010/main" val="34911702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Services</a:t>
            </a:r>
          </a:p>
        </p:txBody>
      </p:sp>
    </p:spTree>
    <p:extLst>
      <p:ext uri="{BB962C8B-B14F-4D97-AF65-F5344CB8AC3E}">
        <p14:creationId xmlns:p14="http://schemas.microsoft.com/office/powerpoint/2010/main" val="25686306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Polyglot Persistence</a:t>
            </a:r>
          </a:p>
        </p:txBody>
      </p:sp>
      <p:sp>
        <p:nvSpPr>
          <p:cNvPr id="4" name="Text Placeholder 3"/>
          <p:cNvSpPr>
            <a:spLocks noGrp="1"/>
          </p:cNvSpPr>
          <p:nvPr>
            <p:ph type="body" sz="quarter" idx="10"/>
          </p:nvPr>
        </p:nvSpPr>
        <p:spPr>
          <a:xfrm>
            <a:off x="254440" y="1481038"/>
            <a:ext cx="5511550" cy="4967514"/>
          </a:xfrm>
        </p:spPr>
        <p:txBody>
          <a:bodyPr/>
          <a:lstStyle/>
          <a:p>
            <a:r>
              <a:rPr lang="en-GB" sz="2800" i="1" dirty="0"/>
              <a:t>Different databases are designed to solve different problems. Using a single database engine for all of the requirements usually leads to non-optimal solutions</a:t>
            </a:r>
          </a:p>
          <a:p>
            <a:r>
              <a:rPr lang="en-GB" sz="2800" i="1" dirty="0"/>
              <a:t>e.g.: </a:t>
            </a:r>
          </a:p>
          <a:p>
            <a:pPr marL="457200" indent="-457200">
              <a:buFont typeface="Arial" panose="020B0604020202020204" pitchFamily="34" charset="0"/>
              <a:buChar char="•"/>
            </a:pPr>
            <a:r>
              <a:rPr lang="en-GB" sz="2000" i="1" dirty="0"/>
              <a:t>User session </a:t>
            </a:r>
          </a:p>
          <a:p>
            <a:pPr marL="457200" indent="-457200">
              <a:buFont typeface="Arial" panose="020B0604020202020204" pitchFamily="34" charset="0"/>
              <a:buChar char="•"/>
            </a:pPr>
            <a:r>
              <a:rPr lang="en-GB" sz="2000" i="1" dirty="0"/>
              <a:t>Catalogue data</a:t>
            </a:r>
          </a:p>
          <a:p>
            <a:pPr marL="457200" indent="-457200">
              <a:buFont typeface="Arial" panose="020B0604020202020204" pitchFamily="34" charset="0"/>
              <a:buChar char="•"/>
            </a:pPr>
            <a:r>
              <a:rPr lang="en-GB" sz="2000" i="1" dirty="0"/>
              <a:t>Product search</a:t>
            </a:r>
          </a:p>
          <a:p>
            <a:pPr marL="457200" indent="-457200">
              <a:buFont typeface="Arial" panose="020B0604020202020204" pitchFamily="34" charset="0"/>
              <a:buChar char="•"/>
            </a:pPr>
            <a:r>
              <a:rPr lang="en-GB" sz="2000" i="1" dirty="0"/>
              <a:t>Shopping cart</a:t>
            </a:r>
          </a:p>
          <a:p>
            <a:pPr marL="457200" indent="-457200">
              <a:buFont typeface="Arial" panose="020B0604020202020204" pitchFamily="34" charset="0"/>
              <a:buChar char="•"/>
            </a:pPr>
            <a:r>
              <a:rPr lang="en-GB" sz="2000" i="1" dirty="0"/>
              <a:t>Orders database</a:t>
            </a:r>
          </a:p>
          <a:p>
            <a:pPr marL="457200" indent="-457200">
              <a:buFont typeface="Arial" panose="020B0604020202020204" pitchFamily="34" charset="0"/>
              <a:buChar char="•"/>
            </a:pPr>
            <a:r>
              <a:rPr lang="en-GB" sz="2000" i="1" dirty="0"/>
              <a:t>Analytics</a:t>
            </a:r>
          </a:p>
          <a:p>
            <a:pPr marL="457200" indent="-457200">
              <a:buFont typeface="Arial" panose="020B0604020202020204" pitchFamily="34" charset="0"/>
              <a:buChar char="•"/>
            </a:pPr>
            <a:r>
              <a:rPr lang="en-GB" sz="2000" i="1" dirty="0"/>
              <a:t>Reporting, ….</a:t>
            </a:r>
            <a:endParaRPr lang="en-GB" sz="3200" dirty="0"/>
          </a:p>
        </p:txBody>
      </p:sp>
      <p:grpSp>
        <p:nvGrpSpPr>
          <p:cNvPr id="6" name="Group 5"/>
          <p:cNvGrpSpPr/>
          <p:nvPr/>
        </p:nvGrpSpPr>
        <p:grpSpPr>
          <a:xfrm>
            <a:off x="6722293" y="616942"/>
            <a:ext cx="5040560" cy="2690125"/>
            <a:chOff x="2033081" y="1614657"/>
            <a:chExt cx="7185497" cy="4512131"/>
          </a:xfrm>
        </p:grpSpPr>
        <p:pic>
          <p:nvPicPr>
            <p:cNvPr id="7" name="Picture 6"/>
            <p:cNvPicPr>
              <a:picLocks noChangeAspect="1"/>
            </p:cNvPicPr>
            <p:nvPr/>
          </p:nvPicPr>
          <p:blipFill>
            <a:blip r:embed="rId2"/>
            <a:stretch>
              <a:fillRect/>
            </a:stretch>
          </p:blipFill>
          <p:spPr>
            <a:xfrm>
              <a:off x="6877606" y="3073400"/>
              <a:ext cx="1227702" cy="1227702"/>
            </a:xfrm>
            <a:prstGeom prst="rect">
              <a:avLst/>
            </a:prstGeom>
          </p:spPr>
        </p:pic>
        <p:pic>
          <p:nvPicPr>
            <p:cNvPr id="8" name="Picture 7"/>
            <p:cNvPicPr>
              <a:picLocks noChangeAspect="1"/>
            </p:cNvPicPr>
            <p:nvPr/>
          </p:nvPicPr>
          <p:blipFill>
            <a:blip r:embed="rId3"/>
            <a:stretch>
              <a:fillRect/>
            </a:stretch>
          </p:blipFill>
          <p:spPr>
            <a:xfrm>
              <a:off x="3275137" y="3073400"/>
              <a:ext cx="1094508" cy="1094508"/>
            </a:xfrm>
            <a:prstGeom prst="rect">
              <a:avLst/>
            </a:prstGeom>
          </p:spPr>
        </p:pic>
        <p:cxnSp>
          <p:nvCxnSpPr>
            <p:cNvPr id="9" name="Straight Connector 8"/>
            <p:cNvCxnSpPr/>
            <p:nvPr/>
          </p:nvCxnSpPr>
          <p:spPr>
            <a:xfrm>
              <a:off x="5713186" y="2561569"/>
              <a:ext cx="27709" cy="225136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41250" y="1614657"/>
              <a:ext cx="2648443" cy="656927"/>
            </a:xfrm>
            <a:prstGeom prst="rect">
              <a:avLst/>
            </a:prstGeom>
            <a:noFill/>
          </p:spPr>
          <p:txBody>
            <a:bodyPr wrap="none" rtlCol="0">
              <a:spAutoFit/>
            </a:bodyPr>
            <a:lstStyle/>
            <a:p>
              <a:pPr algn="ctr"/>
              <a:r>
                <a:rPr lang="en-GB" dirty="0">
                  <a:solidFill>
                    <a:srgbClr val="00B0F0"/>
                  </a:solidFill>
                </a:rPr>
                <a:t>“machine data”</a:t>
              </a:r>
            </a:p>
          </p:txBody>
        </p:sp>
        <p:sp>
          <p:nvSpPr>
            <p:cNvPr id="11" name="Rectangle 10"/>
            <p:cNvSpPr/>
            <p:nvPr/>
          </p:nvSpPr>
          <p:spPr>
            <a:xfrm>
              <a:off x="2671564" y="1633701"/>
              <a:ext cx="2174366" cy="602183"/>
            </a:xfrm>
            <a:prstGeom prst="rect">
              <a:avLst/>
            </a:prstGeom>
          </p:spPr>
          <p:txBody>
            <a:bodyPr wrap="none">
              <a:spAutoFit/>
            </a:bodyPr>
            <a:lstStyle/>
            <a:p>
              <a:r>
                <a:rPr lang="en-GB" sz="1600" dirty="0">
                  <a:solidFill>
                    <a:srgbClr val="7030A0"/>
                  </a:solidFill>
                </a:rPr>
                <a:t>“human data”</a:t>
              </a:r>
            </a:p>
          </p:txBody>
        </p:sp>
        <p:sp>
          <p:nvSpPr>
            <p:cNvPr id="12" name="Rectangle 11"/>
            <p:cNvSpPr/>
            <p:nvPr/>
          </p:nvSpPr>
          <p:spPr>
            <a:xfrm>
              <a:off x="2033081" y="4812933"/>
              <a:ext cx="2898842" cy="1313855"/>
            </a:xfrm>
            <a:prstGeom prst="rect">
              <a:avLst/>
            </a:prstGeom>
          </p:spPr>
          <p:txBody>
            <a:bodyPr wrap="square">
              <a:spAutoFit/>
            </a:bodyPr>
            <a:lstStyle/>
            <a:p>
              <a:pPr algn="r"/>
              <a:r>
                <a:rPr lang="en-GB" sz="1400" dirty="0">
                  <a:solidFill>
                    <a:srgbClr val="7030A0"/>
                  </a:solidFill>
                </a:rPr>
                <a:t>Transactional integrity, operational information, etc.</a:t>
              </a:r>
            </a:p>
          </p:txBody>
        </p:sp>
        <p:sp>
          <p:nvSpPr>
            <p:cNvPr id="13" name="Rectangle 12"/>
            <p:cNvSpPr/>
            <p:nvPr/>
          </p:nvSpPr>
          <p:spPr>
            <a:xfrm>
              <a:off x="6319736" y="4713405"/>
              <a:ext cx="2898842" cy="1313855"/>
            </a:xfrm>
            <a:prstGeom prst="rect">
              <a:avLst/>
            </a:prstGeom>
          </p:spPr>
          <p:txBody>
            <a:bodyPr wrap="square">
              <a:spAutoFit/>
            </a:bodyPr>
            <a:lstStyle/>
            <a:p>
              <a:r>
                <a:rPr lang="en-GB" sz="1400" dirty="0">
                  <a:solidFill>
                    <a:srgbClr val="0070C0"/>
                  </a:solidFill>
                </a:rPr>
                <a:t>Independent, telemetry, insights, etc.</a:t>
              </a:r>
            </a:p>
          </p:txBody>
        </p:sp>
      </p:grpSp>
      <p:grpSp>
        <p:nvGrpSpPr>
          <p:cNvPr id="2" name="Group 1"/>
          <p:cNvGrpSpPr/>
          <p:nvPr/>
        </p:nvGrpSpPr>
        <p:grpSpPr>
          <a:xfrm>
            <a:off x="4453030" y="3891306"/>
            <a:ext cx="7588180" cy="2826071"/>
            <a:chOff x="3985988" y="3843178"/>
            <a:chExt cx="7588180" cy="2826071"/>
          </a:xfrm>
        </p:grpSpPr>
        <p:pic>
          <p:nvPicPr>
            <p:cNvPr id="14" name="Picture 13"/>
            <p:cNvPicPr>
              <a:picLocks noChangeAspect="1"/>
            </p:cNvPicPr>
            <p:nvPr/>
          </p:nvPicPr>
          <p:blipFill>
            <a:blip r:embed="rId4"/>
            <a:stretch>
              <a:fillRect/>
            </a:stretch>
          </p:blipFill>
          <p:spPr>
            <a:xfrm>
              <a:off x="4429527" y="4701128"/>
              <a:ext cx="1019836" cy="1389601"/>
            </a:xfrm>
            <a:prstGeom prst="rect">
              <a:avLst/>
            </a:prstGeom>
          </p:spPr>
        </p:pic>
        <p:sp>
          <p:nvSpPr>
            <p:cNvPr id="15" name="TextBox 14"/>
            <p:cNvSpPr txBox="1"/>
            <p:nvPr/>
          </p:nvSpPr>
          <p:spPr>
            <a:xfrm>
              <a:off x="4215998" y="3915085"/>
              <a:ext cx="1442698" cy="307777"/>
            </a:xfrm>
            <a:prstGeom prst="rect">
              <a:avLst/>
            </a:prstGeom>
            <a:noFill/>
          </p:spPr>
          <p:txBody>
            <a:bodyPr wrap="square" rtlCol="0">
              <a:spAutoFit/>
            </a:bodyPr>
            <a:lstStyle/>
            <a:p>
              <a:pPr algn="ctr"/>
              <a:r>
                <a:rPr lang="en-GB" sz="1400" dirty="0">
                  <a:solidFill>
                    <a:srgbClr val="0070C0"/>
                  </a:solidFill>
                </a:rPr>
                <a:t>Azure Storage</a:t>
              </a:r>
            </a:p>
          </p:txBody>
        </p:sp>
        <p:pic>
          <p:nvPicPr>
            <p:cNvPr id="16" name="Picture 15"/>
            <p:cNvPicPr>
              <a:picLocks noChangeAspect="1"/>
            </p:cNvPicPr>
            <p:nvPr/>
          </p:nvPicPr>
          <p:blipFill>
            <a:blip r:embed="rId5"/>
            <a:stretch>
              <a:fillRect/>
            </a:stretch>
          </p:blipFill>
          <p:spPr>
            <a:xfrm>
              <a:off x="10645880" y="4649079"/>
              <a:ext cx="584820" cy="933660"/>
            </a:xfrm>
            <a:prstGeom prst="rect">
              <a:avLst/>
            </a:prstGeom>
          </p:spPr>
        </p:pic>
        <p:pic>
          <p:nvPicPr>
            <p:cNvPr id="17" name="Picture 16"/>
            <p:cNvPicPr>
              <a:picLocks noChangeAspect="1"/>
            </p:cNvPicPr>
            <p:nvPr/>
          </p:nvPicPr>
          <p:blipFill>
            <a:blip r:embed="rId6"/>
            <a:stretch>
              <a:fillRect/>
            </a:stretch>
          </p:blipFill>
          <p:spPr>
            <a:xfrm>
              <a:off x="9730843" y="4649079"/>
              <a:ext cx="584820" cy="933660"/>
            </a:xfrm>
            <a:prstGeom prst="rect">
              <a:avLst/>
            </a:prstGeom>
          </p:spPr>
        </p:pic>
        <p:pic>
          <p:nvPicPr>
            <p:cNvPr id="18" name="Picture 17"/>
            <p:cNvPicPr>
              <a:picLocks noChangeAspect="1"/>
            </p:cNvPicPr>
            <p:nvPr/>
          </p:nvPicPr>
          <p:blipFill>
            <a:blip r:embed="rId7"/>
            <a:stretch>
              <a:fillRect/>
            </a:stretch>
          </p:blipFill>
          <p:spPr>
            <a:xfrm>
              <a:off x="7000292" y="4649854"/>
              <a:ext cx="697680" cy="1049940"/>
            </a:xfrm>
            <a:prstGeom prst="rect">
              <a:avLst/>
            </a:prstGeom>
          </p:spPr>
        </p:pic>
        <p:pic>
          <p:nvPicPr>
            <p:cNvPr id="19" name="Picture 18"/>
            <p:cNvPicPr>
              <a:picLocks noChangeAspect="1"/>
            </p:cNvPicPr>
            <p:nvPr/>
          </p:nvPicPr>
          <p:blipFill>
            <a:blip r:embed="rId8"/>
            <a:stretch>
              <a:fillRect/>
            </a:stretch>
          </p:blipFill>
          <p:spPr>
            <a:xfrm>
              <a:off x="8397271" y="4649854"/>
              <a:ext cx="598500" cy="933660"/>
            </a:xfrm>
            <a:prstGeom prst="rect">
              <a:avLst/>
            </a:prstGeom>
          </p:spPr>
        </p:pic>
        <p:sp>
          <p:nvSpPr>
            <p:cNvPr id="20" name="Rectangle 19"/>
            <p:cNvSpPr/>
            <p:nvPr/>
          </p:nvSpPr>
          <p:spPr>
            <a:xfrm>
              <a:off x="6243796" y="3911308"/>
              <a:ext cx="1248355" cy="307777"/>
            </a:xfrm>
            <a:prstGeom prst="rect">
              <a:avLst/>
            </a:prstGeom>
          </p:spPr>
          <p:txBody>
            <a:bodyPr wrap="square">
              <a:spAutoFit/>
            </a:bodyPr>
            <a:lstStyle/>
            <a:p>
              <a:pPr algn="ctr"/>
              <a:r>
                <a:rPr lang="en-GB" sz="1400" dirty="0">
                  <a:solidFill>
                    <a:srgbClr val="0070C0"/>
                  </a:solidFill>
                </a:rPr>
                <a:t>Relational</a:t>
              </a:r>
            </a:p>
          </p:txBody>
        </p:sp>
        <p:sp>
          <p:nvSpPr>
            <p:cNvPr id="21" name="Rectangle 20"/>
            <p:cNvSpPr/>
            <p:nvPr/>
          </p:nvSpPr>
          <p:spPr>
            <a:xfrm>
              <a:off x="9767271" y="3908961"/>
              <a:ext cx="1302343" cy="307777"/>
            </a:xfrm>
            <a:prstGeom prst="rect">
              <a:avLst/>
            </a:prstGeom>
          </p:spPr>
          <p:txBody>
            <a:bodyPr wrap="square">
              <a:spAutoFit/>
            </a:bodyPr>
            <a:lstStyle/>
            <a:p>
              <a:pPr algn="ctr"/>
              <a:r>
                <a:rPr lang="en-GB" sz="1400" dirty="0">
                  <a:solidFill>
                    <a:srgbClr val="0070C0"/>
                  </a:solidFill>
                </a:rPr>
                <a:t>Big Data</a:t>
              </a:r>
            </a:p>
          </p:txBody>
        </p:sp>
        <p:sp>
          <p:nvSpPr>
            <p:cNvPr id="22" name="Rectangle 21"/>
            <p:cNvSpPr/>
            <p:nvPr/>
          </p:nvSpPr>
          <p:spPr>
            <a:xfrm>
              <a:off x="8220735" y="3911308"/>
              <a:ext cx="956994" cy="307777"/>
            </a:xfrm>
            <a:prstGeom prst="rect">
              <a:avLst/>
            </a:prstGeom>
          </p:spPr>
          <p:txBody>
            <a:bodyPr wrap="square">
              <a:spAutoFit/>
            </a:bodyPr>
            <a:lstStyle/>
            <a:p>
              <a:pPr algn="ctr"/>
              <a:r>
                <a:rPr lang="en-GB" sz="1400" dirty="0">
                  <a:solidFill>
                    <a:srgbClr val="0070C0"/>
                  </a:solidFill>
                </a:rPr>
                <a:t>NoSQL</a:t>
              </a:r>
            </a:p>
          </p:txBody>
        </p:sp>
        <p:pic>
          <p:nvPicPr>
            <p:cNvPr id="23" name="Picture 22"/>
            <p:cNvPicPr>
              <a:picLocks noChangeAspect="1"/>
            </p:cNvPicPr>
            <p:nvPr/>
          </p:nvPicPr>
          <p:blipFill>
            <a:blip r:embed="rId9"/>
            <a:stretch>
              <a:fillRect/>
            </a:stretch>
          </p:blipFill>
          <p:spPr>
            <a:xfrm>
              <a:off x="6228564" y="4707994"/>
              <a:ext cx="584820" cy="933660"/>
            </a:xfrm>
            <a:prstGeom prst="rect">
              <a:avLst/>
            </a:prstGeom>
          </p:spPr>
        </p:pic>
        <p:pic>
          <p:nvPicPr>
            <p:cNvPr id="24" name="Picture 23"/>
            <p:cNvPicPr>
              <a:picLocks noChangeAspect="1"/>
            </p:cNvPicPr>
            <p:nvPr/>
          </p:nvPicPr>
          <p:blipFill>
            <a:blip r:embed="rId10"/>
            <a:stretch>
              <a:fillRect/>
            </a:stretch>
          </p:blipFill>
          <p:spPr>
            <a:xfrm>
              <a:off x="6637041" y="5586850"/>
              <a:ext cx="655647" cy="1082399"/>
            </a:xfrm>
            <a:prstGeom prst="rect">
              <a:avLst/>
            </a:prstGeom>
          </p:spPr>
        </p:pic>
        <p:cxnSp>
          <p:nvCxnSpPr>
            <p:cNvPr id="26" name="Straight Connector 25"/>
            <p:cNvCxnSpPr/>
            <p:nvPr/>
          </p:nvCxnSpPr>
          <p:spPr>
            <a:xfrm>
              <a:off x="3985988" y="3843178"/>
              <a:ext cx="0" cy="2247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574168" y="3880499"/>
              <a:ext cx="0" cy="2247551"/>
            </a:xfrm>
            <a:prstGeom prst="line">
              <a:avLst/>
            </a:prstGeom>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0120428" y="5641654"/>
              <a:ext cx="718288" cy="774205"/>
              <a:chOff x="7966541" y="4158933"/>
              <a:chExt cx="718288" cy="774205"/>
            </a:xfrm>
          </p:grpSpPr>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28864" y="4158933"/>
                <a:ext cx="593643" cy="593643"/>
              </a:xfrm>
              <a:prstGeom prst="rect">
                <a:avLst/>
              </a:prstGeom>
            </p:spPr>
          </p:pic>
          <p:sp>
            <p:nvSpPr>
              <p:cNvPr id="30" name="TextBox 29"/>
              <p:cNvSpPr txBox="1"/>
              <p:nvPr/>
            </p:nvSpPr>
            <p:spPr>
              <a:xfrm>
                <a:off x="7966541" y="4679222"/>
                <a:ext cx="718288" cy="253916"/>
              </a:xfrm>
              <a:prstGeom prst="rect">
                <a:avLst/>
              </a:prstGeom>
              <a:noFill/>
            </p:spPr>
            <p:txBody>
              <a:bodyPr wrap="square" rtlCol="0">
                <a:spAutoFit/>
              </a:bodyPr>
              <a:lstStyle/>
              <a:p>
                <a:r>
                  <a:rPr lang="en-GB" sz="1000" dirty="0">
                    <a:latin typeface="+mj-lt"/>
                  </a:rPr>
                  <a:t>HDInsight</a:t>
                </a:r>
                <a:endParaRPr lang="en-GB" sz="1050" dirty="0">
                  <a:latin typeface="+mj-lt"/>
                </a:endParaRPr>
              </a:p>
            </p:txBody>
          </p:sp>
        </p:grpSp>
      </p:grpSp>
    </p:spTree>
    <p:extLst>
      <p:ext uri="{BB962C8B-B14F-4D97-AF65-F5344CB8AC3E}">
        <p14:creationId xmlns:p14="http://schemas.microsoft.com/office/powerpoint/2010/main" val="16802556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Rectangle 2"/>
          <p:cNvSpPr/>
          <p:nvPr/>
        </p:nvSpPr>
        <p:spPr bwMode="auto">
          <a:xfrm>
            <a:off x="3121893" y="104687"/>
            <a:ext cx="5165366" cy="68570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endParaRPr lang="en-GB" sz="2000" b="1" dirty="0">
              <a:solidFill>
                <a:schemeClr val="bg1"/>
              </a:solidFill>
              <a:latin typeface="Segoe UI Light"/>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3361928" y="4136989"/>
            <a:ext cx="900000" cy="900000"/>
          </a:xfrm>
          <a:prstGeom prst="rect">
            <a:avLst/>
          </a:prstGeom>
        </p:spPr>
      </p:pic>
      <p:sp>
        <p:nvSpPr>
          <p:cNvPr id="5" name="TextBox 4"/>
          <p:cNvSpPr txBox="1"/>
          <p:nvPr/>
        </p:nvSpPr>
        <p:spPr>
          <a:xfrm>
            <a:off x="4341162" y="4171490"/>
            <a:ext cx="3882849" cy="830997"/>
          </a:xfrm>
          <a:prstGeom prst="rect">
            <a:avLst/>
          </a:prstGeom>
          <a:noFill/>
        </p:spPr>
        <p:txBody>
          <a:bodyPr wrap="square" rtlCol="0">
            <a:spAutoFit/>
          </a:bodyPr>
          <a:lstStyle/>
          <a:p>
            <a:r>
              <a:rPr lang="en-GB" sz="2400" b="1" dirty="0">
                <a:solidFill>
                  <a:schemeClr val="bg1"/>
                </a:solidFill>
                <a:latin typeface="Segoe UI Light"/>
                <a:ea typeface="Calibri" panose="020F0502020204030204" pitchFamily="34" charset="0"/>
                <a:cs typeface="Times New Roman" panose="02020603050405020304" pitchFamily="18" charset="0"/>
              </a:rPr>
              <a:t>https://github.com/dxuk/</a:t>
            </a:r>
          </a:p>
          <a:p>
            <a:r>
              <a:rPr lang="en-GB" sz="2400" b="1" dirty="0" err="1">
                <a:solidFill>
                  <a:schemeClr val="bg1"/>
                </a:solidFill>
                <a:latin typeface="Segoe UI Light"/>
                <a:ea typeface="Calibri" panose="020F0502020204030204" pitchFamily="34" charset="0"/>
                <a:cs typeface="Times New Roman" panose="02020603050405020304" pitchFamily="18" charset="0"/>
              </a:rPr>
              <a:t>AzureWorkshops</a:t>
            </a:r>
            <a:r>
              <a:rPr lang="en-GB" sz="2400" b="1" dirty="0">
                <a:solidFill>
                  <a:schemeClr val="bg1"/>
                </a:solidFill>
                <a:latin typeface="Segoe UI Light"/>
                <a:ea typeface="Calibri" panose="020F0502020204030204" pitchFamily="34" charset="0"/>
                <a:cs typeface="Times New Roman" panose="02020603050405020304" pitchFamily="18" charset="0"/>
              </a:rPr>
              <a:t> </a:t>
            </a:r>
          </a:p>
        </p:txBody>
      </p:sp>
      <p:sp>
        <p:nvSpPr>
          <p:cNvPr id="6" name="TextBox 5"/>
          <p:cNvSpPr txBox="1"/>
          <p:nvPr/>
        </p:nvSpPr>
        <p:spPr>
          <a:xfrm>
            <a:off x="4404410" y="2785119"/>
            <a:ext cx="3505200" cy="461665"/>
          </a:xfrm>
          <a:prstGeom prst="rect">
            <a:avLst/>
          </a:prstGeom>
          <a:noFill/>
        </p:spPr>
        <p:txBody>
          <a:bodyPr wrap="square" rtlCol="0">
            <a:spAutoFit/>
          </a:bodyPr>
          <a:lstStyle/>
          <a:p>
            <a:r>
              <a:rPr lang="en-GB" altLang="en-US" sz="2400" b="1" dirty="0">
                <a:solidFill>
                  <a:schemeClr val="bg1"/>
                </a:solidFill>
                <a:latin typeface="Segoe UI Light"/>
                <a:ea typeface="Calibri" panose="020F0502020204030204" pitchFamily="34" charset="0"/>
                <a:cs typeface="Times New Roman" panose="02020603050405020304" pitchFamily="18" charset="0"/>
              </a:rPr>
              <a:t>vipazure@microsoft.com</a:t>
            </a:r>
            <a:endParaRPr lang="en-GB" sz="2400" b="1" dirty="0">
              <a:solidFill>
                <a:schemeClr val="bg1"/>
              </a:solidFill>
              <a:latin typeface="Segoe UI Light"/>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8573" y="2596622"/>
            <a:ext cx="838661" cy="838661"/>
          </a:xfrm>
          <a:prstGeom prst="rect">
            <a:avLst/>
          </a:prstGeom>
        </p:spPr>
      </p:pic>
      <p:pic>
        <p:nvPicPr>
          <p:cNvPr id="8" name="Picture 7"/>
          <p:cNvPicPr>
            <a:picLocks noChangeAspect="1"/>
          </p:cNvPicPr>
          <p:nvPr/>
        </p:nvPicPr>
        <p:blipFill>
          <a:blip r:embed="rId5"/>
          <a:stretch>
            <a:fillRect/>
          </a:stretch>
        </p:blipFill>
        <p:spPr>
          <a:xfrm>
            <a:off x="3532628" y="1518330"/>
            <a:ext cx="714606" cy="668502"/>
          </a:xfrm>
          <a:prstGeom prst="rect">
            <a:avLst/>
          </a:prstGeom>
        </p:spPr>
      </p:pic>
      <p:sp>
        <p:nvSpPr>
          <p:cNvPr id="9" name="TextBox 8"/>
          <p:cNvSpPr txBox="1"/>
          <p:nvPr/>
        </p:nvSpPr>
        <p:spPr>
          <a:xfrm>
            <a:off x="4407396" y="1621748"/>
            <a:ext cx="3505200" cy="461665"/>
          </a:xfrm>
          <a:prstGeom prst="rect">
            <a:avLst/>
          </a:prstGeom>
          <a:noFill/>
        </p:spPr>
        <p:txBody>
          <a:bodyPr wrap="square" rtlCol="0">
            <a:spAutoFit/>
          </a:bodyPr>
          <a:lstStyle/>
          <a:p>
            <a:r>
              <a:rPr lang="en-GB" altLang="en-US" sz="2400" b="1" dirty="0">
                <a:solidFill>
                  <a:schemeClr val="bg1"/>
                </a:solidFill>
                <a:latin typeface="Segoe UI Light"/>
                <a:ea typeface="Calibri" panose="020F0502020204030204" pitchFamily="34" charset="0"/>
                <a:cs typeface="Times New Roman" panose="02020603050405020304" pitchFamily="18" charset="0"/>
              </a:rPr>
              <a:t>#</a:t>
            </a:r>
            <a:r>
              <a:rPr lang="en-GB" altLang="en-US" sz="2400" b="1" dirty="0" err="1">
                <a:solidFill>
                  <a:schemeClr val="bg1"/>
                </a:solidFill>
                <a:latin typeface="Segoe UI Light"/>
                <a:ea typeface="Calibri" panose="020F0502020204030204" pitchFamily="34" charset="0"/>
                <a:cs typeface="Times New Roman" panose="02020603050405020304" pitchFamily="18" charset="0"/>
              </a:rPr>
              <a:t>msdevuk</a:t>
            </a:r>
            <a:r>
              <a:rPr lang="en-GB" altLang="en-US" sz="2400" b="1" dirty="0">
                <a:solidFill>
                  <a:schemeClr val="bg1"/>
                </a:solidFill>
                <a:latin typeface="Segoe UI Light"/>
                <a:ea typeface="Calibri" panose="020F0502020204030204" pitchFamily="34" charset="0"/>
                <a:cs typeface="Times New Roman" panose="02020603050405020304" pitchFamily="18" charset="0"/>
              </a:rPr>
              <a:t>  #azure</a:t>
            </a:r>
            <a:endParaRPr lang="en-GB" sz="2400" b="1" dirty="0">
              <a:solidFill>
                <a:schemeClr val="bg1"/>
              </a:solidFill>
              <a:latin typeface="Segoe UI Light"/>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6" cstate="hqprint">
            <a:lum bright="70000" contrast="-70000"/>
            <a:extLst>
              <a:ext uri="{28A0092B-C50C-407E-A947-70E740481C1C}">
                <a14:useLocalDpi xmlns:a14="http://schemas.microsoft.com/office/drawing/2010/main" val="0"/>
              </a:ext>
            </a:extLst>
          </a:blip>
          <a:stretch>
            <a:fillRect/>
          </a:stretch>
        </p:blipFill>
        <p:spPr>
          <a:xfrm>
            <a:off x="6599562" y="90701"/>
            <a:ext cx="1354202" cy="1354202"/>
          </a:xfrm>
          <a:prstGeom prst="rect">
            <a:avLst/>
          </a:prstGeom>
        </p:spPr>
      </p:pic>
    </p:spTree>
    <p:extLst>
      <p:ext uri="{BB962C8B-B14F-4D97-AF65-F5344CB8AC3E}">
        <p14:creationId xmlns:p14="http://schemas.microsoft.com/office/powerpoint/2010/main" val="36624792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131415"/>
            <a:ext cx="11887878" cy="917575"/>
          </a:xfrm>
        </p:spPr>
        <p:txBody>
          <a:bodyPr/>
          <a:lstStyle/>
          <a:p>
            <a:pPr algn="ctr"/>
            <a:r>
              <a:rPr lang="en-GB" sz="4896" dirty="0">
                <a:solidFill>
                  <a:schemeClr val="tx1"/>
                </a:solidFill>
              </a:rPr>
              <a:t>Use an appropriate type of Store </a:t>
            </a:r>
            <a:endParaRPr lang="en-GB" dirty="0">
              <a:solidFill>
                <a:schemeClr val="tx1"/>
              </a:solidFill>
            </a:endParaRPr>
          </a:p>
        </p:txBody>
      </p:sp>
      <p:sp>
        <p:nvSpPr>
          <p:cNvPr id="4" name="Text Placeholder 3"/>
          <p:cNvSpPr>
            <a:spLocks noGrp="1"/>
          </p:cNvSpPr>
          <p:nvPr>
            <p:ph type="body" sz="quarter" idx="10"/>
          </p:nvPr>
        </p:nvSpPr>
        <p:spPr>
          <a:xfrm>
            <a:off x="274638" y="1212850"/>
            <a:ext cx="11887200" cy="738664"/>
          </a:xfrm>
        </p:spPr>
        <p:txBody>
          <a:bodyPr/>
          <a:lstStyle/>
          <a:p>
            <a:endParaRPr lang="en-GB"/>
          </a:p>
        </p:txBody>
      </p:sp>
      <p:graphicFrame>
        <p:nvGraphicFramePr>
          <p:cNvPr id="5" name="Table 4"/>
          <p:cNvGraphicFramePr>
            <a:graphicFrameLocks noGrp="1"/>
          </p:cNvGraphicFramePr>
          <p:nvPr>
            <p:extLst/>
          </p:nvPr>
        </p:nvGraphicFramePr>
        <p:xfrm>
          <a:off x="398312" y="1070373"/>
          <a:ext cx="11867740" cy="5545009"/>
        </p:xfrm>
        <a:graphic>
          <a:graphicData uri="http://schemas.openxmlformats.org/drawingml/2006/table">
            <a:tbl>
              <a:tblPr firstRow="1" firstCol="1">
                <a:tableStyleId>{37CE84F3-28C3-443E-9E96-99CF82512B78}</a:tableStyleId>
              </a:tblPr>
              <a:tblGrid>
                <a:gridCol w="2622172">
                  <a:extLst>
                    <a:ext uri="{9D8B030D-6E8A-4147-A177-3AD203B41FA5}">
                      <a16:colId xmlns:a16="http://schemas.microsoft.com/office/drawing/2014/main" val="1024634685"/>
                    </a:ext>
                  </a:extLst>
                </a:gridCol>
                <a:gridCol w="1683101">
                  <a:extLst>
                    <a:ext uri="{9D8B030D-6E8A-4147-A177-3AD203B41FA5}">
                      <a16:colId xmlns:a16="http://schemas.microsoft.com/office/drawing/2014/main" val="2722542833"/>
                    </a:ext>
                  </a:extLst>
                </a:gridCol>
                <a:gridCol w="1475989">
                  <a:extLst>
                    <a:ext uri="{9D8B030D-6E8A-4147-A177-3AD203B41FA5}">
                      <a16:colId xmlns:a16="http://schemas.microsoft.com/office/drawing/2014/main" val="1226943663"/>
                    </a:ext>
                  </a:extLst>
                </a:gridCol>
                <a:gridCol w="1192844">
                  <a:extLst>
                    <a:ext uri="{9D8B030D-6E8A-4147-A177-3AD203B41FA5}">
                      <a16:colId xmlns:a16="http://schemas.microsoft.com/office/drawing/2014/main" val="1293770781"/>
                    </a:ext>
                  </a:extLst>
                </a:gridCol>
                <a:gridCol w="1577489">
                  <a:extLst>
                    <a:ext uri="{9D8B030D-6E8A-4147-A177-3AD203B41FA5}">
                      <a16:colId xmlns:a16="http://schemas.microsoft.com/office/drawing/2014/main" val="211746891"/>
                    </a:ext>
                  </a:extLst>
                </a:gridCol>
                <a:gridCol w="3316145">
                  <a:extLst>
                    <a:ext uri="{9D8B030D-6E8A-4147-A177-3AD203B41FA5}">
                      <a16:colId xmlns:a16="http://schemas.microsoft.com/office/drawing/2014/main" val="3748569952"/>
                    </a:ext>
                  </a:extLst>
                </a:gridCol>
              </a:tblGrid>
              <a:tr h="539911">
                <a:tc>
                  <a:txBody>
                    <a:bodyPr/>
                    <a:lstStyle/>
                    <a:p>
                      <a:pPr algn="l"/>
                      <a:r>
                        <a:rPr lang="en-US" sz="1600" dirty="0"/>
                        <a:t>Storage Mechanism</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t>Interaction</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Starts</a:t>
                      </a:r>
                      <a:r>
                        <a:rPr lang="en-US" sz="1600" baseline="0" dirty="0"/>
                        <a:t> at*</a:t>
                      </a:r>
                      <a:endParaRPr lang="en-US" sz="160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Min GB</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Max</a:t>
                      </a:r>
                      <a:r>
                        <a:rPr lang="en-US" sz="1600" baseline="0" dirty="0"/>
                        <a:t> TB</a:t>
                      </a:r>
                      <a:endParaRPr lang="en-US" sz="160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t>Use Case</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2067554"/>
                  </a:ext>
                </a:extLst>
              </a:tr>
              <a:tr h="519768">
                <a:tc>
                  <a:txBody>
                    <a:bodyPr/>
                    <a:lstStyle/>
                    <a:p>
                      <a:pPr algn="l"/>
                      <a:r>
                        <a:rPr lang="en-GB" sz="1400" b="0" dirty="0"/>
                        <a:t>‘Cool’ Block Blob storage</a:t>
                      </a:r>
                      <a:endParaRPr lang="en-GB" sz="1400" b="0" i="1"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i="0" dirty="0"/>
                        <a:t>REST (Blob), SDKs</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i="0" dirty="0"/>
                        <a:t>£0.01/GB</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i="0" dirty="0"/>
                        <a:t>0</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i="0" dirty="0"/>
                        <a:t>500</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l"/>
                      <a:r>
                        <a:rPr lang="en-GB" sz="1100" b="0" i="1" dirty="0"/>
                        <a:t>Archive</a:t>
                      </a:r>
                      <a:r>
                        <a:rPr lang="en-GB" sz="1100" b="0" i="1" baseline="0" dirty="0"/>
                        <a:t>, nearline unstructured https storage</a:t>
                      </a:r>
                      <a:endParaRPr lang="en-GB" sz="1100" b="0" i="1"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3944902051"/>
                  </a:ext>
                </a:extLst>
              </a:tr>
              <a:tr h="519768">
                <a:tc>
                  <a:txBody>
                    <a:bodyPr/>
                    <a:lstStyle/>
                    <a:p>
                      <a:pPr algn="l"/>
                      <a:r>
                        <a:rPr lang="en-GB" sz="1400" b="0" baseline="0" dirty="0"/>
                        <a:t>‘</a:t>
                      </a:r>
                      <a:r>
                        <a:rPr lang="en-GB" sz="1400" b="0" dirty="0"/>
                        <a:t>Hot’ Block</a:t>
                      </a:r>
                      <a:r>
                        <a:rPr lang="en-GB" sz="1400" b="0" baseline="0" dirty="0"/>
                        <a:t> </a:t>
                      </a:r>
                      <a:r>
                        <a:rPr lang="en-GB" sz="1400" b="0" dirty="0"/>
                        <a:t>Blob</a:t>
                      </a:r>
                      <a:r>
                        <a:rPr lang="en-GB" sz="1400" b="0" baseline="0" dirty="0"/>
                        <a:t> storage</a:t>
                      </a:r>
                      <a:endParaRPr lang="en-GB" sz="1400" b="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i="0" dirty="0"/>
                        <a:t>REST (Blob), SDKs</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i="0" dirty="0"/>
                        <a:t>£0.02/GB</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i="0" dirty="0"/>
                        <a:t>0</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i="0" dirty="0"/>
                        <a:t>500</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l"/>
                      <a:r>
                        <a:rPr lang="en-GB" sz="1100" b="0" dirty="0"/>
                        <a:t>Online unstructured</a:t>
                      </a:r>
                      <a:r>
                        <a:rPr lang="en-GB" sz="1100" b="0" baseline="0" dirty="0"/>
                        <a:t> </a:t>
                      </a:r>
                      <a:r>
                        <a:rPr lang="en-GB" sz="1100" b="0" i="1" baseline="0" dirty="0"/>
                        <a:t>https </a:t>
                      </a:r>
                      <a:r>
                        <a:rPr lang="en-GB" sz="1100" b="0" baseline="0" dirty="0"/>
                        <a:t>storage</a:t>
                      </a:r>
                      <a:endParaRPr lang="en-GB" sz="1100" b="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1004289108"/>
                  </a:ext>
                </a:extLst>
              </a:tr>
              <a:tr h="578446">
                <a:tc>
                  <a:txBody>
                    <a:bodyPr/>
                    <a:lstStyle/>
                    <a:p>
                      <a:pPr algn="l"/>
                      <a:r>
                        <a:rPr lang="en-GB" sz="1400" b="0" dirty="0"/>
                        <a:t>Virtual Machine Disk / Page Blob Storage</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dirty="0"/>
                        <a:t>VM Only</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dirty="0"/>
                        <a:t>£0.05/GB</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dirty="0"/>
                        <a:t>0</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dirty="0"/>
                        <a:t>500</a:t>
                      </a:r>
                    </a:p>
                    <a:p>
                      <a:pPr algn="ctr"/>
                      <a:r>
                        <a:rPr lang="en-GB" sz="1400" b="0" dirty="0"/>
                        <a:t>(Not per VM)</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l"/>
                      <a:r>
                        <a:rPr lang="en-GB" sz="1100" b="0" dirty="0"/>
                        <a:t>High Performance storage,</a:t>
                      </a:r>
                      <a:r>
                        <a:rPr lang="en-GB" sz="1100" b="0" baseline="0" dirty="0"/>
                        <a:t> up to 500 IOPS per disk volume (up to max volumes per VM type).</a:t>
                      </a:r>
                      <a:endParaRPr lang="en-GB" sz="1100" b="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1013234710"/>
                  </a:ext>
                </a:extLst>
              </a:tr>
              <a:tr h="578446">
                <a:tc>
                  <a:txBody>
                    <a:bodyPr/>
                    <a:lstStyle/>
                    <a:p>
                      <a:pPr algn="l"/>
                      <a:r>
                        <a:rPr lang="en-GB" sz="1400" b="0" dirty="0"/>
                        <a:t>Table Storage</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0" dirty="0"/>
                        <a:t>REST (Blob), SDKs</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£0.07/GB</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0</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500</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l"/>
                      <a:r>
                        <a:rPr lang="en-GB" sz="1100" b="0" dirty="0"/>
                        <a:t>Tabular, non-relational (NoSQL)</a:t>
                      </a:r>
                      <a:r>
                        <a:rPr lang="en-GB" sz="1100" b="0" baseline="0" dirty="0"/>
                        <a:t> Mass-scale dictionary </a:t>
                      </a:r>
                      <a:r>
                        <a:rPr lang="en-GB" sz="1100" b="0" i="1" baseline="0" dirty="0"/>
                        <a:t>https </a:t>
                      </a:r>
                      <a:r>
                        <a:rPr lang="en-GB" sz="1100" b="0" baseline="0" dirty="0"/>
                        <a:t>lookup service</a:t>
                      </a:r>
                      <a:r>
                        <a:rPr lang="en-GB" sz="1100" b="0" dirty="0"/>
                        <a:t>,</a:t>
                      </a:r>
                      <a:r>
                        <a:rPr lang="en-GB" sz="1100" b="0" baseline="0" dirty="0"/>
                        <a:t> partitioned by default, no secondary indexes allowed.</a:t>
                      </a:r>
                      <a:endParaRPr lang="en-GB" sz="1100" b="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618667261"/>
                  </a:ext>
                </a:extLst>
              </a:tr>
              <a:tr h="754478">
                <a:tc>
                  <a:txBody>
                    <a:bodyPr/>
                    <a:lstStyle/>
                    <a:p>
                      <a:pPr algn="l"/>
                      <a:r>
                        <a:rPr lang="en-GB" sz="1400" b="0" dirty="0"/>
                        <a:t>Premium Virtual Machine Disk/ Page Blob Storage</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dirty="0"/>
                        <a:t>VM Only</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dirty="0"/>
                        <a:t>£0.13/GB</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dirty="0"/>
                        <a:t>128</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dirty="0"/>
                        <a:t>35</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l"/>
                      <a:r>
                        <a:rPr lang="en-GB" sz="1100" b="0" dirty="0"/>
                        <a:t>GUARANTEED</a:t>
                      </a:r>
                      <a:r>
                        <a:rPr lang="en-GB" sz="1100" b="0" baseline="0" dirty="0"/>
                        <a:t> High </a:t>
                      </a:r>
                      <a:r>
                        <a:rPr lang="en-GB" sz="1100" b="0" dirty="0"/>
                        <a:t>Performance</a:t>
                      </a:r>
                      <a:r>
                        <a:rPr lang="en-GB" sz="1100" b="0" baseline="0" dirty="0"/>
                        <a:t> storage, up to 5000 IOPS per disk volume (up to max volumes per VM type &gt; </a:t>
                      </a:r>
                      <a:r>
                        <a:rPr lang="en-GB" sz="1100" dirty="0"/>
                        <a:t>80,000 IOPS &amp; 2TB</a:t>
                      </a:r>
                      <a:r>
                        <a:rPr lang="en-GB" sz="1100" baseline="0" dirty="0"/>
                        <a:t> / Second</a:t>
                      </a:r>
                      <a:r>
                        <a:rPr lang="en-GB" sz="1100" b="0" baseline="0" dirty="0"/>
                        <a:t>).</a:t>
                      </a:r>
                      <a:endParaRPr lang="en-GB" sz="1100" b="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341643050"/>
                  </a:ext>
                </a:extLst>
              </a:tr>
              <a:tr h="39425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dirty="0"/>
                        <a:t>SQL</a:t>
                      </a:r>
                      <a:r>
                        <a:rPr lang="en-GB" sz="1400" b="0" baseline="0" dirty="0"/>
                        <a:t> Database Basic</a:t>
                      </a:r>
                      <a:endParaRPr lang="en-GB" sz="1400" b="0" i="1"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1" dirty="0"/>
                        <a:t>T-SQL</a:t>
                      </a:r>
                      <a:r>
                        <a:rPr lang="en-GB" sz="1400" b="0" i="1" baseline="0" dirty="0"/>
                        <a:t> (TDS)</a:t>
                      </a:r>
                      <a:endParaRPr lang="en-GB" sz="1400" b="0" i="1"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£2.33/GB *</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2</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1</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100" b="0" i="1" dirty="0"/>
                        <a:t>Tabular,</a:t>
                      </a:r>
                      <a:r>
                        <a:rPr lang="en-GB" sz="1100" b="0" i="1" baseline="0" dirty="0"/>
                        <a:t> Scalable, Classic Relational DBMS, Always On</a:t>
                      </a:r>
                      <a:endParaRPr lang="en-GB" sz="1100" b="0" i="1"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1391369146"/>
                  </a:ext>
                </a:extLst>
              </a:tr>
              <a:tr h="692290">
                <a:tc>
                  <a:txBody>
                    <a:bodyPr/>
                    <a:lstStyle/>
                    <a:p>
                      <a:pPr algn="l"/>
                      <a:r>
                        <a:rPr lang="en-GB" sz="1400" b="0" dirty="0"/>
                        <a:t>SQL Data</a:t>
                      </a:r>
                      <a:r>
                        <a:rPr lang="en-GB" sz="1400" b="0" baseline="0" dirty="0"/>
                        <a:t> Warehouse</a:t>
                      </a:r>
                      <a:endParaRPr lang="en-GB" sz="1400" b="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1" dirty="0"/>
                        <a:t>T-SQL </a:t>
                      </a:r>
                      <a:r>
                        <a:rPr lang="en-GB" sz="1400" b="0" i="1" baseline="0" dirty="0"/>
                        <a:t>(TDS)</a:t>
                      </a:r>
                      <a:endParaRPr lang="en-GB" sz="1400" b="0" i="1"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dirty="0"/>
                        <a:t>£1.03/GB * </a:t>
                      </a:r>
                      <a:endParaRPr lang="en-GB" sz="1400" b="0" i="1"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1024</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~250 Compressed</a:t>
                      </a:r>
                      <a:r>
                        <a:rPr lang="en-GB" sz="1400" b="0" i="1" baseline="0" dirty="0"/>
                        <a:t> (~1PB)</a:t>
                      </a:r>
                      <a:endParaRPr lang="en-GB" sz="1400" b="0" i="1"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100" b="0" baseline="0" dirty="0"/>
                        <a:t>Scalable, </a:t>
                      </a:r>
                      <a:r>
                        <a:rPr lang="en-GB" sz="1100" b="0" i="1" dirty="0"/>
                        <a:t>Tabular,</a:t>
                      </a:r>
                      <a:r>
                        <a:rPr lang="en-GB" sz="1100" b="0" i="1" baseline="0" dirty="0"/>
                        <a:t> </a:t>
                      </a:r>
                      <a:r>
                        <a:rPr lang="en-GB" sz="1100" b="0" dirty="0"/>
                        <a:t>Parallelized</a:t>
                      </a:r>
                      <a:r>
                        <a:rPr lang="en-GB" sz="1100" b="0" baseline="0" dirty="0"/>
                        <a:t>, </a:t>
                      </a:r>
                      <a:r>
                        <a:rPr lang="en-GB" sz="1100" b="0" i="1" baseline="0" dirty="0"/>
                        <a:t>Relational DBMS, can be paused.</a:t>
                      </a:r>
                      <a:endParaRPr lang="en-GB" sz="1100" b="0" i="1"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3883230430"/>
                  </a:ext>
                </a:extLst>
              </a:tr>
              <a:tr h="402414">
                <a:tc>
                  <a:txBody>
                    <a:bodyPr/>
                    <a:lstStyle/>
                    <a:p>
                      <a:pPr algn="l"/>
                      <a:r>
                        <a:rPr lang="en-GB" sz="1400" b="0" i="0" dirty="0"/>
                        <a:t>DocumentDB</a:t>
                      </a:r>
                      <a:endParaRPr lang="en-GB" sz="1400" b="0" i="1"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0" dirty="0"/>
                        <a:t>REST (Blob), SDK</a:t>
                      </a:r>
                      <a:r>
                        <a:rPr lang="en-GB" sz="1400" b="0" i="1" dirty="0"/>
                        <a:t>s</a:t>
                      </a:r>
                      <a:endParaRPr lang="en-GB" sz="1400" b="0" i="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£4.62/GB *</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1</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0.01 (10GB)</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l"/>
                      <a:r>
                        <a:rPr lang="en-GB" sz="1100" b="0" i="0" dirty="0"/>
                        <a:t>JSON Indexed document</a:t>
                      </a:r>
                      <a:r>
                        <a:rPr lang="en-GB" sz="1100" b="0" i="0" baseline="0" dirty="0"/>
                        <a:t> storage, can be partitioned. </a:t>
                      </a:r>
                      <a:endParaRPr lang="en-GB" sz="1100" b="0" i="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990759576"/>
                  </a:ext>
                </a:extLst>
              </a:tr>
              <a:tr h="565233">
                <a:tc>
                  <a:txBody>
                    <a:bodyPr/>
                    <a:lstStyle/>
                    <a:p>
                      <a:pPr algn="l"/>
                      <a:r>
                        <a:rPr lang="en-GB" sz="1400" b="0" dirty="0"/>
                        <a:t>Data Lake Store</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dirty="0" err="1"/>
                        <a:t>WebHDFS</a:t>
                      </a:r>
                      <a:endParaRPr lang="en-GB" sz="1400" b="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dirty="0"/>
                        <a:t>£0.06/GB *</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kern="1200" dirty="0">
                          <a:solidFill>
                            <a:schemeClr val="lt1"/>
                          </a:solidFill>
                          <a:latin typeface="+mn-lt"/>
                          <a:ea typeface="+mn-ea"/>
                          <a:cs typeface="+mn-cs"/>
                        </a:rPr>
                        <a:t>1024</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GB" sz="1400" b="0" dirty="0"/>
                        <a:t>1PB per file (!)</a:t>
                      </a:r>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l"/>
                      <a:r>
                        <a:rPr lang="en-GB" sz="1100" b="0" dirty="0"/>
                        <a:t>Hadoop</a:t>
                      </a:r>
                      <a:r>
                        <a:rPr lang="en-GB" sz="1100" b="0" baseline="0" dirty="0"/>
                        <a:t> based unstructured data storage layer. – Preview price includes 50% discount off US pricing, not available in Europe yet.</a:t>
                      </a:r>
                      <a:endParaRPr lang="en-GB" sz="1100" b="0" dirty="0"/>
                    </a:p>
                  </a:txBody>
                  <a:tcPr marL="52301" marR="52301" marT="26150" marB="26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2198656714"/>
                  </a:ext>
                </a:extLst>
              </a:tr>
            </a:tbl>
          </a:graphicData>
        </a:graphic>
      </p:graphicFrame>
      <p:sp>
        <p:nvSpPr>
          <p:cNvPr id="6" name="TextBox 2"/>
          <p:cNvSpPr txBox="1"/>
          <p:nvPr/>
        </p:nvSpPr>
        <p:spPr>
          <a:xfrm>
            <a:off x="197829" y="6502664"/>
            <a:ext cx="12437671" cy="555610"/>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GB" sz="1122" dirty="0">
                <a:gradFill>
                  <a:gsLst>
                    <a:gs pos="2917">
                      <a:schemeClr val="tx1"/>
                    </a:gs>
                    <a:gs pos="30000">
                      <a:schemeClr val="tx1"/>
                    </a:gs>
                  </a:gsLst>
                  <a:lin ang="5400000" scaled="0"/>
                </a:gradFill>
              </a:rPr>
              <a:t>* These are indicative numbers, these numbers are variable on a number of factors</a:t>
            </a:r>
            <a:r>
              <a:rPr lang="en-GB" sz="1836" dirty="0">
                <a:gradFill>
                  <a:gsLst>
                    <a:gs pos="2917">
                      <a:schemeClr val="tx1"/>
                    </a:gs>
                    <a:gs pos="30000">
                      <a:schemeClr val="tx1"/>
                    </a:gs>
                  </a:gsLst>
                  <a:lin ang="5400000" scaled="0"/>
                </a:gradFill>
              </a:rPr>
              <a:t>. </a:t>
            </a:r>
            <a:r>
              <a:rPr lang="en-GB" sz="1071" dirty="0">
                <a:gradFill>
                  <a:gsLst>
                    <a:gs pos="2917">
                      <a:schemeClr val="tx1"/>
                    </a:gs>
                    <a:gs pos="30000">
                      <a:schemeClr val="tx1"/>
                    </a:gs>
                  </a:gsLst>
                  <a:lin ang="5400000" scaled="0"/>
                </a:gradFill>
              </a:rPr>
              <a:t>For example SQL DW starts billing at 1TB of capacity,  storage has an access charge per million transactions.</a:t>
            </a:r>
            <a:endParaRPr lang="en-GB" sz="1836"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202170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3581" y="1181299"/>
            <a:ext cx="7992888" cy="4789003"/>
          </a:xfrm>
        </p:spPr>
        <p:txBody>
          <a:bodyPr/>
          <a:lstStyle/>
          <a:p>
            <a:r>
              <a:rPr lang="en-GB" sz="2800" dirty="0"/>
              <a:t>Table storage is fast and low cost NoSQL store</a:t>
            </a:r>
          </a:p>
          <a:p>
            <a:pPr lvl="1"/>
            <a:r>
              <a:rPr lang="en-GB" sz="1600" dirty="0"/>
              <a:t>1 MB max size of entity with a max 255 properties </a:t>
            </a:r>
            <a:br>
              <a:rPr lang="en-GB" sz="1600" dirty="0"/>
            </a:br>
            <a:endParaRPr lang="en-GB" sz="1600" dirty="0"/>
          </a:p>
          <a:p>
            <a:r>
              <a:rPr lang="en-GB" sz="2800" dirty="0"/>
              <a:t>Consider separate storage accounts to overcome any service limits</a:t>
            </a:r>
          </a:p>
          <a:p>
            <a:pPr lvl="1"/>
            <a:r>
              <a:rPr lang="en-GB" sz="1600" dirty="0"/>
              <a:t>500 TB per account, 20,000 transactions per second per account</a:t>
            </a:r>
          </a:p>
          <a:p>
            <a:pPr lvl="1"/>
            <a:r>
              <a:rPr lang="en-GB" sz="1600" dirty="0"/>
              <a:t>200 accounts per subscription</a:t>
            </a:r>
            <a:br>
              <a:rPr lang="en-GB" sz="1600" dirty="0"/>
            </a:br>
            <a:endParaRPr lang="en-GB" sz="1600" dirty="0"/>
          </a:p>
          <a:p>
            <a:r>
              <a:rPr lang="en-GB" sz="2800" dirty="0" err="1"/>
              <a:t>PartitionKey</a:t>
            </a:r>
            <a:r>
              <a:rPr lang="en-GB" sz="2800" dirty="0"/>
              <a:t> and </a:t>
            </a:r>
            <a:r>
              <a:rPr lang="en-GB" sz="2800" dirty="0" err="1"/>
              <a:t>RowKey</a:t>
            </a:r>
            <a:r>
              <a:rPr lang="en-GB" sz="2800" dirty="0"/>
              <a:t> combine to create single clustered index</a:t>
            </a:r>
          </a:p>
          <a:p>
            <a:pPr lvl="1"/>
            <a:r>
              <a:rPr lang="en-GB" sz="1600" dirty="0"/>
              <a:t>Think about retrieval scenarios</a:t>
            </a:r>
            <a:br>
              <a:rPr lang="en-GB" sz="1600" dirty="0"/>
            </a:br>
            <a:endParaRPr lang="en-GB" sz="1600" dirty="0"/>
          </a:p>
          <a:p>
            <a:r>
              <a:rPr lang="en-GB" sz="2800" dirty="0"/>
              <a:t>Partitions are always served from one server </a:t>
            </a:r>
          </a:p>
          <a:p>
            <a:pPr lvl="1"/>
            <a:r>
              <a:rPr lang="en-GB" sz="1600" dirty="0"/>
              <a:t>Avoid scans that go across multiple partitions</a:t>
            </a:r>
          </a:p>
        </p:txBody>
      </p:sp>
      <p:sp>
        <p:nvSpPr>
          <p:cNvPr id="3" name="Title 2"/>
          <p:cNvSpPr>
            <a:spLocks noGrp="1"/>
          </p:cNvSpPr>
          <p:nvPr>
            <p:ph type="title"/>
          </p:nvPr>
        </p:nvSpPr>
        <p:spPr>
          <a:xfrm>
            <a:off x="0" y="295274"/>
            <a:ext cx="12436475" cy="917575"/>
          </a:xfrm>
        </p:spPr>
        <p:txBody>
          <a:bodyPr/>
          <a:lstStyle/>
          <a:p>
            <a:pPr algn="ctr"/>
            <a:r>
              <a:rPr lang="en-GB" sz="3600" b="1" dirty="0"/>
              <a:t>Designing a Scalable Partitioning Strategy for Azure Table Storage</a:t>
            </a:r>
            <a:endParaRPr lang="en-GB" sz="3600" dirty="0"/>
          </a:p>
        </p:txBody>
      </p:sp>
      <p:pic>
        <p:nvPicPr>
          <p:cNvPr id="1026" name="Picture 2" descr="Referenced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6469" y="1697062"/>
            <a:ext cx="3979878" cy="17909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113781" y="6486995"/>
            <a:ext cx="8364908" cy="369332"/>
          </a:xfrm>
          <a:prstGeom prst="rect">
            <a:avLst/>
          </a:prstGeom>
        </p:spPr>
        <p:txBody>
          <a:bodyPr wrap="square">
            <a:spAutoFit/>
          </a:bodyPr>
          <a:lstStyle/>
          <a:p>
            <a:pPr lvl="2"/>
            <a:r>
              <a:rPr lang="en-GB" dirty="0">
                <a:solidFill>
                  <a:srgbClr val="00BCF2"/>
                </a:solidFill>
              </a:rPr>
              <a:t>https://msdn.microsoft.com/en-us/library/azure/hh508997.aspx</a:t>
            </a:r>
            <a:endParaRPr lang="en-US" dirty="0">
              <a:solidFill>
                <a:srgbClr val="00BCF2"/>
              </a:solidFill>
            </a:endParaRPr>
          </a:p>
        </p:txBody>
      </p:sp>
    </p:spTree>
    <p:extLst>
      <p:ext uri="{BB962C8B-B14F-4D97-AF65-F5344CB8AC3E}">
        <p14:creationId xmlns:p14="http://schemas.microsoft.com/office/powerpoint/2010/main" val="11559704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621" y="379218"/>
            <a:ext cx="10569504" cy="1154651"/>
          </a:xfrm>
        </p:spPr>
        <p:txBody>
          <a:bodyPr/>
          <a:lstStyle/>
          <a:p>
            <a:r>
              <a:rPr lang="en-GB" dirty="0">
                <a:solidFill>
                  <a:schemeClr val="tx1"/>
                </a:solidFill>
              </a:rPr>
              <a:t>SQL Database</a:t>
            </a:r>
          </a:p>
        </p:txBody>
      </p:sp>
      <p:sp>
        <p:nvSpPr>
          <p:cNvPr id="3" name="Content Placeholder 2"/>
          <p:cNvSpPr>
            <a:spLocks noGrp="1"/>
          </p:cNvSpPr>
          <p:nvPr>
            <p:ph idx="1"/>
          </p:nvPr>
        </p:nvSpPr>
        <p:spPr>
          <a:xfrm>
            <a:off x="457597" y="1409030"/>
            <a:ext cx="6264696" cy="4680520"/>
          </a:xfrm>
        </p:spPr>
        <p:txBody>
          <a:bodyPr>
            <a:noAutofit/>
          </a:bodyPr>
          <a:lstStyle/>
          <a:p>
            <a:r>
              <a:rPr lang="en-GB" sz="3200" dirty="0"/>
              <a:t>Scale performance on the fly</a:t>
            </a:r>
          </a:p>
          <a:p>
            <a:pPr lvl="1"/>
            <a:r>
              <a:rPr lang="en-GB" sz="2000" dirty="0"/>
              <a:t>Within tier </a:t>
            </a:r>
          </a:p>
          <a:p>
            <a:pPr lvl="1"/>
            <a:r>
              <a:rPr lang="en-GB" sz="2000" dirty="0"/>
              <a:t>Scale up for peak workloads, such as imports, heavy database access, etc</a:t>
            </a:r>
          </a:p>
          <a:p>
            <a:r>
              <a:rPr lang="en-GB" sz="3200" dirty="0"/>
              <a:t>Advisor</a:t>
            </a:r>
          </a:p>
          <a:p>
            <a:pPr lvl="1"/>
            <a:r>
              <a:rPr lang="en-GB" sz="2000" dirty="0"/>
              <a:t>recommendations on indexes, schema issues,…</a:t>
            </a:r>
          </a:p>
          <a:p>
            <a:r>
              <a:rPr lang="en-GB" sz="3200" dirty="0"/>
              <a:t>Query Performance Insight</a:t>
            </a:r>
          </a:p>
          <a:p>
            <a:pPr lvl="1"/>
            <a:r>
              <a:rPr lang="en-GB" sz="1600" dirty="0"/>
              <a:t>Deeper insight into DTU usage and top queries </a:t>
            </a:r>
          </a:p>
          <a:p>
            <a:pPr lvl="1"/>
            <a:endParaRPr lang="en-GB" sz="900" dirty="0"/>
          </a:p>
          <a:p>
            <a:endParaRPr lang="en-GB" sz="2800" dirty="0"/>
          </a:p>
          <a:p>
            <a:endParaRPr lang="en-GB" sz="2800" dirty="0"/>
          </a:p>
        </p:txBody>
      </p:sp>
      <p:pic>
        <p:nvPicPr>
          <p:cNvPr id="5" name="Picture 4"/>
          <p:cNvPicPr>
            <a:picLocks noChangeAspect="1"/>
          </p:cNvPicPr>
          <p:nvPr/>
        </p:nvPicPr>
        <p:blipFill>
          <a:blip r:embed="rId3"/>
          <a:stretch>
            <a:fillRect/>
          </a:stretch>
        </p:blipFill>
        <p:spPr>
          <a:xfrm>
            <a:off x="7226349" y="1697062"/>
            <a:ext cx="4775336" cy="278497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0813" y="201474"/>
            <a:ext cx="898062" cy="865989"/>
          </a:xfrm>
          <a:prstGeom prst="rect">
            <a:avLst/>
          </a:prstGeom>
        </p:spPr>
      </p:pic>
      <p:sp>
        <p:nvSpPr>
          <p:cNvPr id="4" name="Rectangle 3"/>
          <p:cNvSpPr/>
          <p:nvPr/>
        </p:nvSpPr>
        <p:spPr>
          <a:xfrm>
            <a:off x="6960408" y="4910064"/>
            <a:ext cx="4824536" cy="923330"/>
          </a:xfrm>
          <a:prstGeom prst="rect">
            <a:avLst/>
          </a:prstGeom>
        </p:spPr>
        <p:txBody>
          <a:bodyPr wrap="square">
            <a:spAutoFit/>
          </a:bodyPr>
          <a:lstStyle/>
          <a:p>
            <a:pPr lvl="1"/>
            <a:r>
              <a:rPr lang="en-GB" dirty="0"/>
              <a:t>Basic: 2 GB max size, 30 sessions </a:t>
            </a:r>
          </a:p>
          <a:p>
            <a:pPr lvl="1"/>
            <a:r>
              <a:rPr lang="en-GB" dirty="0"/>
              <a:t>Standard: 250 GB max size, 200 sessions </a:t>
            </a:r>
          </a:p>
          <a:p>
            <a:pPr lvl="1"/>
            <a:r>
              <a:rPr lang="en-GB" dirty="0"/>
              <a:t>Premium: 1 TB max size, 400 sessions </a:t>
            </a:r>
          </a:p>
        </p:txBody>
      </p:sp>
      <p:pic>
        <p:nvPicPr>
          <p:cNvPr id="6" name="Picture 5"/>
          <p:cNvPicPr>
            <a:picLocks noChangeAspect="1"/>
          </p:cNvPicPr>
          <p:nvPr/>
        </p:nvPicPr>
        <p:blipFill>
          <a:blip r:embed="rId5"/>
          <a:stretch>
            <a:fillRect/>
          </a:stretch>
        </p:blipFill>
        <p:spPr>
          <a:xfrm>
            <a:off x="960684" y="4801137"/>
            <a:ext cx="5361211" cy="2064515"/>
          </a:xfrm>
          <a:prstGeom prst="rect">
            <a:avLst/>
          </a:prstGeom>
        </p:spPr>
      </p:pic>
    </p:spTree>
    <p:extLst>
      <p:ext uri="{BB962C8B-B14F-4D97-AF65-F5344CB8AC3E}">
        <p14:creationId xmlns:p14="http://schemas.microsoft.com/office/powerpoint/2010/main" val="37487629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751" y="3313"/>
            <a:ext cx="10724938" cy="1013813"/>
          </a:xfrm>
        </p:spPr>
        <p:txBody>
          <a:bodyPr/>
          <a:lstStyle/>
          <a:p>
            <a:pPr algn="ctr"/>
            <a:r>
              <a:rPr lang="en-GB" dirty="0">
                <a:solidFill>
                  <a:srgbClr val="0070C0"/>
                </a:solidFill>
              </a:rPr>
              <a:t>DocumentDB</a:t>
            </a:r>
          </a:p>
        </p:txBody>
      </p:sp>
      <p:sp>
        <p:nvSpPr>
          <p:cNvPr id="5" name="Content Placeholder 4"/>
          <p:cNvSpPr>
            <a:spLocks noGrp="1"/>
          </p:cNvSpPr>
          <p:nvPr>
            <p:ph idx="1"/>
          </p:nvPr>
        </p:nvSpPr>
        <p:spPr>
          <a:xfrm>
            <a:off x="457598" y="1193006"/>
            <a:ext cx="6192688" cy="5376087"/>
          </a:xfrm>
        </p:spPr>
        <p:txBody>
          <a:bodyPr>
            <a:noAutofit/>
          </a:bodyPr>
          <a:lstStyle/>
          <a:p>
            <a:pPr>
              <a:lnSpc>
                <a:spcPct val="100000"/>
              </a:lnSpc>
            </a:pPr>
            <a:r>
              <a:rPr lang="en-GB" dirty="0"/>
              <a:t>“JSON based NoSQL store as a service”</a:t>
            </a:r>
          </a:p>
          <a:p>
            <a:pPr lvl="1">
              <a:lnSpc>
                <a:spcPct val="100000"/>
              </a:lnSpc>
            </a:pPr>
            <a:r>
              <a:rPr lang="en-GB" dirty="0"/>
              <a:t>Query using SQL &amp; LINQ &amp; MongoDB API</a:t>
            </a:r>
          </a:p>
          <a:p>
            <a:pPr lvl="1">
              <a:lnSpc>
                <a:spcPct val="100000"/>
              </a:lnSpc>
            </a:pPr>
            <a:r>
              <a:rPr lang="en-GB" dirty="0"/>
              <a:t>JavaScript for stored procedures, triggers</a:t>
            </a:r>
          </a:p>
          <a:p>
            <a:pPr>
              <a:lnSpc>
                <a:spcPct val="100000"/>
              </a:lnSpc>
            </a:pPr>
            <a:r>
              <a:rPr lang="en-GB" dirty="0"/>
              <a:t>Guaranteed low latency</a:t>
            </a:r>
          </a:p>
          <a:p>
            <a:pPr lvl="1">
              <a:lnSpc>
                <a:spcPct val="100000"/>
              </a:lnSpc>
            </a:pPr>
            <a:r>
              <a:rPr lang="en-GB" dirty="0"/>
              <a:t>&lt; 10 ms on reads, &lt; 15 ms on writes </a:t>
            </a:r>
          </a:p>
          <a:p>
            <a:pPr lvl="1">
              <a:lnSpc>
                <a:spcPct val="100000"/>
              </a:lnSpc>
            </a:pPr>
            <a:r>
              <a:rPr lang="en-GB" dirty="0"/>
              <a:t>By default, indexes on all fields</a:t>
            </a:r>
          </a:p>
          <a:p>
            <a:pPr>
              <a:lnSpc>
                <a:spcPct val="100000"/>
              </a:lnSpc>
            </a:pPr>
            <a:r>
              <a:rPr lang="en-GB" dirty="0"/>
              <a:t>Seamless partitioning </a:t>
            </a:r>
          </a:p>
          <a:p>
            <a:pPr>
              <a:lnSpc>
                <a:spcPct val="100000"/>
              </a:lnSpc>
            </a:pPr>
            <a:r>
              <a:rPr lang="en-GB" dirty="0"/>
              <a:t>Choice of four consistency models</a:t>
            </a:r>
          </a:p>
          <a:p>
            <a:pPr lvl="1">
              <a:lnSpc>
                <a:spcPct val="100000"/>
              </a:lnSpc>
            </a:pPr>
            <a:r>
              <a:rPr lang="en-GB" b="1" dirty="0"/>
              <a:t>Strong</a:t>
            </a:r>
            <a:r>
              <a:rPr lang="en-GB" dirty="0"/>
              <a:t>, bounded staleness, session, &amp; </a:t>
            </a:r>
            <a:r>
              <a:rPr lang="en-GB" b="1" dirty="0"/>
              <a:t>Eventual</a:t>
            </a:r>
          </a:p>
          <a:p>
            <a:pPr>
              <a:lnSpc>
                <a:spcPct val="100000"/>
              </a:lnSpc>
            </a:pPr>
            <a:endParaRPr lang="en-GB"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30805" y="295032"/>
            <a:ext cx="696678" cy="500855"/>
          </a:xfrm>
          <a:prstGeom prst="rect">
            <a:avLst/>
          </a:prstGeom>
        </p:spPr>
      </p:pic>
      <p:pic>
        <p:nvPicPr>
          <p:cNvPr id="15" name="Picture 14"/>
          <p:cNvPicPr>
            <a:picLocks noChangeAspect="1"/>
          </p:cNvPicPr>
          <p:nvPr/>
        </p:nvPicPr>
        <p:blipFill>
          <a:blip r:embed="rId3"/>
          <a:stretch>
            <a:fillRect/>
          </a:stretch>
        </p:blipFill>
        <p:spPr>
          <a:xfrm>
            <a:off x="7586389" y="1625054"/>
            <a:ext cx="1625761" cy="1961622"/>
          </a:xfrm>
          <a:prstGeom prst="rect">
            <a:avLst/>
          </a:prstGeom>
        </p:spPr>
      </p:pic>
      <p:pic>
        <p:nvPicPr>
          <p:cNvPr id="16" name="Picture 15"/>
          <p:cNvPicPr>
            <a:picLocks noChangeAspect="1"/>
          </p:cNvPicPr>
          <p:nvPr/>
        </p:nvPicPr>
        <p:blipFill>
          <a:blip r:embed="rId4"/>
          <a:stretch>
            <a:fillRect/>
          </a:stretch>
        </p:blipFill>
        <p:spPr>
          <a:xfrm>
            <a:off x="9314581" y="1633155"/>
            <a:ext cx="2520280" cy="1953521"/>
          </a:xfrm>
          <a:prstGeom prst="rect">
            <a:avLst/>
          </a:prstGeom>
        </p:spPr>
      </p:pic>
      <p:pic>
        <p:nvPicPr>
          <p:cNvPr id="13" name="Picture 2" descr="DocumentDB offers multiple, well defined (relaxed) consistency models to choose fr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309" y="4649390"/>
            <a:ext cx="5290368" cy="877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969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Microservice architectures scale well</a:t>
            </a:r>
          </a:p>
        </p:txBody>
      </p:sp>
      <p:sp>
        <p:nvSpPr>
          <p:cNvPr id="5" name="Text Placeholder 4"/>
          <p:cNvSpPr>
            <a:spLocks noGrp="1"/>
          </p:cNvSpPr>
          <p:nvPr>
            <p:ph type="body" sz="quarter" idx="10"/>
          </p:nvPr>
        </p:nvSpPr>
        <p:spPr>
          <a:xfrm>
            <a:off x="286303" y="1481038"/>
            <a:ext cx="6435990" cy="4555093"/>
          </a:xfrm>
        </p:spPr>
        <p:txBody>
          <a:bodyPr/>
          <a:lstStyle/>
          <a:p>
            <a:pPr marL="571500" indent="-571500">
              <a:buFont typeface="Arial" panose="020B0604020202020204" pitchFamily="34" charset="0"/>
              <a:buChar char="•"/>
            </a:pPr>
            <a:r>
              <a:rPr lang="en-GB" dirty="0"/>
              <a:t>Loosely coupled systems more flexible</a:t>
            </a:r>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r>
              <a:rPr lang="en-GB" dirty="0"/>
              <a:t>Easier to detect and tune bottlenecks</a:t>
            </a:r>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r>
              <a:rPr lang="en-GB" dirty="0"/>
              <a:t>Scale specific components </a:t>
            </a:r>
          </a:p>
        </p:txBody>
      </p:sp>
      <p:pic>
        <p:nvPicPr>
          <p:cNvPr id="6" name="Picture 5"/>
          <p:cNvPicPr>
            <a:picLocks noChangeAspect="1"/>
          </p:cNvPicPr>
          <p:nvPr/>
        </p:nvPicPr>
        <p:blipFill>
          <a:blip r:embed="rId2"/>
          <a:stretch>
            <a:fillRect/>
          </a:stretch>
        </p:blipFill>
        <p:spPr>
          <a:xfrm>
            <a:off x="7082333" y="2129110"/>
            <a:ext cx="5008215" cy="2847975"/>
          </a:xfrm>
          <a:prstGeom prst="rect">
            <a:avLst/>
          </a:prstGeom>
        </p:spPr>
      </p:pic>
    </p:spTree>
    <p:extLst>
      <p:ext uri="{BB962C8B-B14F-4D97-AF65-F5344CB8AC3E}">
        <p14:creationId xmlns:p14="http://schemas.microsoft.com/office/powerpoint/2010/main" val="17554824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App Services</a:t>
            </a:r>
          </a:p>
        </p:txBody>
      </p:sp>
      <p:sp>
        <p:nvSpPr>
          <p:cNvPr id="3" name="Text Placeholder 2"/>
          <p:cNvSpPr>
            <a:spLocks noGrp="1"/>
          </p:cNvSpPr>
          <p:nvPr>
            <p:ph type="body" sz="quarter" idx="10"/>
          </p:nvPr>
        </p:nvSpPr>
        <p:spPr>
          <a:xfrm>
            <a:off x="274638" y="1212850"/>
            <a:ext cx="7239743" cy="5401479"/>
          </a:xfrm>
        </p:spPr>
        <p:txBody>
          <a:bodyPr/>
          <a:lstStyle/>
          <a:p>
            <a:pPr marL="571500" indent="-571500">
              <a:buFont typeface="Arial" panose="020B0604020202020204" pitchFamily="34" charset="0"/>
              <a:buChar char="•"/>
            </a:pPr>
            <a:r>
              <a:rPr lang="en-GB" sz="3200" dirty="0"/>
              <a:t>Run web apps and web API</a:t>
            </a:r>
          </a:p>
          <a:p>
            <a:pPr marL="571500" indent="-571500">
              <a:buFont typeface="Arial" panose="020B0604020202020204" pitchFamily="34" charset="0"/>
              <a:buChar char="•"/>
            </a:pPr>
            <a:r>
              <a:rPr lang="en-GB" sz="3200" dirty="0"/>
              <a:t>Supports global scale with high availability</a:t>
            </a:r>
          </a:p>
          <a:p>
            <a:pPr marL="571500" indent="-571500">
              <a:buFont typeface="Arial" panose="020B0604020202020204" pitchFamily="34" charset="0"/>
              <a:buChar char="•"/>
            </a:pPr>
            <a:r>
              <a:rPr lang="en-GB" sz="3200" dirty="0"/>
              <a:t>DevOps optimization </a:t>
            </a:r>
          </a:p>
          <a:p>
            <a:pPr marL="800100" lvl="2" indent="-571500">
              <a:buFont typeface="Arial" panose="020B0604020202020204" pitchFamily="34" charset="0"/>
              <a:buChar char="•"/>
            </a:pPr>
            <a:r>
              <a:rPr lang="en-GB" sz="2400" dirty="0">
                <a:latin typeface="+mj-lt"/>
              </a:rPr>
              <a:t>CI &amp; CD, A/B testing, deployment slots, etc</a:t>
            </a:r>
          </a:p>
          <a:p>
            <a:pPr marL="571500" lvl="1" indent="-571500">
              <a:buFont typeface="Arial" panose="020B0604020202020204" pitchFamily="34" charset="0"/>
              <a:buChar char="•"/>
            </a:pPr>
            <a:r>
              <a:rPr lang="en-GB" sz="3200" dirty="0">
                <a:latin typeface="+mj-lt"/>
              </a:rPr>
              <a:t>Service plans represent physical resources used to host your apps</a:t>
            </a:r>
          </a:p>
          <a:p>
            <a:pPr marL="800100" lvl="2" indent="-571500">
              <a:buFont typeface="Arial" panose="020B0604020202020204" pitchFamily="34" charset="0"/>
              <a:buChar char="•"/>
            </a:pPr>
            <a:r>
              <a:rPr lang="en-GB" sz="2400" dirty="0">
                <a:latin typeface="+mj-lt"/>
              </a:rPr>
              <a:t>Scale count (one, two, three instances, etc.)</a:t>
            </a:r>
          </a:p>
          <a:p>
            <a:pPr marL="800100" lvl="2" indent="-571500">
              <a:buFont typeface="Arial" panose="020B0604020202020204" pitchFamily="34" charset="0"/>
              <a:buChar char="•"/>
            </a:pPr>
            <a:r>
              <a:rPr lang="en-GB" sz="2400" dirty="0">
                <a:latin typeface="+mj-lt"/>
              </a:rPr>
              <a:t>Instance size (Small, Medium, Large)</a:t>
            </a:r>
          </a:p>
          <a:p>
            <a:pPr marL="800100" lvl="2" indent="-571500">
              <a:buFont typeface="Arial" panose="020B0604020202020204" pitchFamily="34" charset="0"/>
              <a:buChar char="•"/>
            </a:pPr>
            <a:r>
              <a:rPr lang="en-GB" sz="2400" dirty="0">
                <a:latin typeface="+mj-lt"/>
              </a:rPr>
              <a:t>SKU (Free, Shared, Basic, Standard*, Premium*)</a:t>
            </a:r>
          </a:p>
          <a:p>
            <a:pPr marL="1028700" lvl="3" indent="-571500">
              <a:buFont typeface="Arial" panose="020B0604020202020204" pitchFamily="34" charset="0"/>
              <a:buChar char="•"/>
            </a:pPr>
            <a:r>
              <a:rPr lang="en-GB" sz="2000" dirty="0">
                <a:latin typeface="+mj-lt"/>
              </a:rPr>
              <a:t>* </a:t>
            </a:r>
            <a:r>
              <a:rPr lang="en-GB" sz="2000" b="1" dirty="0">
                <a:latin typeface="+mj-lt"/>
              </a:rPr>
              <a:t>support </a:t>
            </a:r>
            <a:r>
              <a:rPr lang="en-GB" sz="2000" b="1" dirty="0" err="1">
                <a:latin typeface="+mj-lt"/>
              </a:rPr>
              <a:t>autoscale</a:t>
            </a:r>
            <a:r>
              <a:rPr lang="en-GB" sz="2000" b="1" dirty="0">
                <a:latin typeface="+mj-lt"/>
              </a:rPr>
              <a:t> </a:t>
            </a:r>
          </a:p>
        </p:txBody>
      </p:sp>
      <p:pic>
        <p:nvPicPr>
          <p:cNvPr id="4" name="Picture 3"/>
          <p:cNvPicPr>
            <a:picLocks noChangeAspect="1"/>
          </p:cNvPicPr>
          <p:nvPr/>
        </p:nvPicPr>
        <p:blipFill>
          <a:blip r:embed="rId2"/>
          <a:stretch>
            <a:fillRect/>
          </a:stretch>
        </p:blipFill>
        <p:spPr>
          <a:xfrm>
            <a:off x="7562468" y="1409030"/>
            <a:ext cx="4553648" cy="4032448"/>
          </a:xfrm>
          <a:prstGeom prst="rect">
            <a:avLst/>
          </a:prstGeom>
        </p:spPr>
      </p:pic>
    </p:spTree>
    <p:extLst>
      <p:ext uri="{BB962C8B-B14F-4D97-AF65-F5344CB8AC3E}">
        <p14:creationId xmlns:p14="http://schemas.microsoft.com/office/powerpoint/2010/main" val="36956569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5400" dirty="0"/>
              <a:t>App Services Specific optimisations</a:t>
            </a:r>
          </a:p>
        </p:txBody>
      </p:sp>
      <p:sp>
        <p:nvSpPr>
          <p:cNvPr id="5" name="Rectangle 4"/>
          <p:cNvSpPr/>
          <p:nvPr/>
        </p:nvSpPr>
        <p:spPr>
          <a:xfrm>
            <a:off x="284114" y="1569062"/>
            <a:ext cx="6654204" cy="5632311"/>
          </a:xfrm>
          <a:prstGeom prst="rect">
            <a:avLst/>
          </a:prstGeom>
        </p:spPr>
        <p:txBody>
          <a:bodyPr wrap="square">
            <a:spAutoFit/>
          </a:bodyPr>
          <a:lstStyle/>
          <a:p>
            <a:pPr marL="685800" indent="-685800">
              <a:buFont typeface="Arial" panose="020B0604020202020204" pitchFamily="34" charset="0"/>
              <a:buChar char="•"/>
            </a:pPr>
            <a:r>
              <a:rPr lang="en-GB" sz="3200" b="1" dirty="0">
                <a:latin typeface="+mj-lt"/>
              </a:rPr>
              <a:t>Enable Auto-Scaling in App Service plan</a:t>
            </a:r>
          </a:p>
          <a:p>
            <a:pPr marL="1152171" lvl="1" indent="-685800">
              <a:buFont typeface="Arial" panose="020B0604020202020204" pitchFamily="34" charset="0"/>
              <a:buChar char="•"/>
            </a:pPr>
            <a:r>
              <a:rPr lang="en-GB" sz="2800" b="1" dirty="0">
                <a:latin typeface="+mj-lt"/>
              </a:rPr>
              <a:t>Manually, CPU, schedule + rules</a:t>
            </a:r>
          </a:p>
          <a:p>
            <a:pPr marL="1152171" lvl="1" indent="-685800">
              <a:buFont typeface="Arial" panose="020B0604020202020204" pitchFamily="34" charset="0"/>
              <a:buChar char="•"/>
            </a:pPr>
            <a:r>
              <a:rPr lang="en-GB" sz="2800" b="1" dirty="0">
                <a:latin typeface="+mj-lt"/>
              </a:rPr>
              <a:t>Prefer time based scale over auto-scale where possible</a:t>
            </a:r>
          </a:p>
          <a:p>
            <a:pPr marL="685800" indent="-685800">
              <a:buFont typeface="Arial" panose="020B0604020202020204" pitchFamily="34" charset="0"/>
              <a:buChar char="•"/>
            </a:pPr>
            <a:r>
              <a:rPr lang="en-GB" sz="3200" b="1" dirty="0">
                <a:latin typeface="+mj-lt"/>
              </a:rPr>
              <a:t>Tips</a:t>
            </a:r>
          </a:p>
          <a:p>
            <a:pPr marL="1152171" lvl="1" indent="-685800">
              <a:buFont typeface="Arial" panose="020B0604020202020204" pitchFamily="34" charset="0"/>
              <a:buChar char="•"/>
            </a:pPr>
            <a:r>
              <a:rPr lang="en-GB" sz="2800" b="1" dirty="0">
                <a:latin typeface="+mj-lt"/>
              </a:rPr>
              <a:t>Enable </a:t>
            </a:r>
            <a:r>
              <a:rPr lang="en-GB" sz="2800" b="1" dirty="0" err="1">
                <a:latin typeface="+mj-lt"/>
              </a:rPr>
              <a:t>AlwaysOn</a:t>
            </a:r>
            <a:endParaRPr lang="en-GB" sz="2800" b="1" dirty="0">
              <a:latin typeface="+mj-lt"/>
            </a:endParaRPr>
          </a:p>
          <a:p>
            <a:pPr marL="1152171" lvl="1" indent="-685800">
              <a:buFont typeface="Arial" panose="020B0604020202020204" pitchFamily="34" charset="0"/>
              <a:buChar char="•"/>
            </a:pPr>
            <a:r>
              <a:rPr lang="en-GB" sz="2800" b="1" dirty="0">
                <a:latin typeface="+mj-lt"/>
              </a:rPr>
              <a:t>Disable Session Affinity Cookie</a:t>
            </a:r>
          </a:p>
          <a:p>
            <a:pPr marL="1618542" lvl="2" indent="-685800">
              <a:buFont typeface="Arial" panose="020B0604020202020204" pitchFamily="34" charset="0"/>
              <a:buChar char="•"/>
            </a:pPr>
            <a:r>
              <a:rPr lang="en-GB" sz="2000" b="1" dirty="0">
                <a:latin typeface="+mj-lt"/>
              </a:rPr>
              <a:t>//azure.microsoft.com/</a:t>
            </a:r>
            <a:r>
              <a:rPr lang="en-GB" sz="2000" b="1" dirty="0" err="1">
                <a:latin typeface="+mj-lt"/>
              </a:rPr>
              <a:t>en</a:t>
            </a:r>
            <a:r>
              <a:rPr lang="en-GB" sz="2000" b="1" dirty="0">
                <a:latin typeface="+mj-lt"/>
              </a:rPr>
              <a:t>-us/blog/disabling-</a:t>
            </a:r>
            <a:r>
              <a:rPr lang="en-GB" sz="2000" b="1" dirty="0" err="1">
                <a:latin typeface="+mj-lt"/>
              </a:rPr>
              <a:t>arrs</a:t>
            </a:r>
            <a:r>
              <a:rPr lang="en-GB" sz="2000" b="1" dirty="0">
                <a:latin typeface="+mj-lt"/>
              </a:rPr>
              <a:t>-instance-affinity-in-windows-azure-web-sites/</a:t>
            </a:r>
          </a:p>
          <a:p>
            <a:pPr marL="1152171" lvl="1" indent="-685800">
              <a:buFont typeface="Arial" panose="020B0604020202020204" pitchFamily="34" charset="0"/>
              <a:buChar char="•"/>
            </a:pPr>
            <a:endParaRPr lang="en-GB" sz="3200" b="1" dirty="0">
              <a:latin typeface="+mj-lt"/>
            </a:endParaRPr>
          </a:p>
          <a:p>
            <a:pPr marL="1152171" lvl="1" indent="-685800">
              <a:buFont typeface="Arial" panose="020B0604020202020204" pitchFamily="34" charset="0"/>
              <a:buChar char="•"/>
            </a:pPr>
            <a:endParaRPr lang="en-US" sz="3200" dirty="0">
              <a:latin typeface="+mj-lt"/>
            </a:endParaRPr>
          </a:p>
        </p:txBody>
      </p:sp>
      <p:pic>
        <p:nvPicPr>
          <p:cNvPr id="3" name="Picture 2"/>
          <p:cNvPicPr>
            <a:picLocks noChangeAspect="1"/>
          </p:cNvPicPr>
          <p:nvPr/>
        </p:nvPicPr>
        <p:blipFill>
          <a:blip r:embed="rId3"/>
          <a:stretch>
            <a:fillRect/>
          </a:stretch>
        </p:blipFill>
        <p:spPr>
          <a:xfrm>
            <a:off x="2905869" y="6161558"/>
            <a:ext cx="2179722" cy="541120"/>
          </a:xfrm>
          <a:prstGeom prst="rect">
            <a:avLst/>
          </a:prstGeom>
        </p:spPr>
      </p:pic>
      <p:pic>
        <p:nvPicPr>
          <p:cNvPr id="8" name="Picture 7"/>
          <p:cNvPicPr>
            <a:picLocks noChangeAspect="1"/>
          </p:cNvPicPr>
          <p:nvPr/>
        </p:nvPicPr>
        <p:blipFill>
          <a:blip r:embed="rId4"/>
          <a:stretch>
            <a:fillRect/>
          </a:stretch>
        </p:blipFill>
        <p:spPr>
          <a:xfrm>
            <a:off x="7897261" y="1401168"/>
            <a:ext cx="3865592" cy="1309093"/>
          </a:xfrm>
          <a:prstGeom prst="rect">
            <a:avLst/>
          </a:prstGeom>
        </p:spPr>
      </p:pic>
      <p:pic>
        <p:nvPicPr>
          <p:cNvPr id="9" name="Picture 8"/>
          <p:cNvPicPr>
            <a:picLocks noChangeAspect="1"/>
          </p:cNvPicPr>
          <p:nvPr/>
        </p:nvPicPr>
        <p:blipFill>
          <a:blip r:embed="rId5"/>
          <a:stretch>
            <a:fillRect/>
          </a:stretch>
        </p:blipFill>
        <p:spPr>
          <a:xfrm>
            <a:off x="7897261" y="2919371"/>
            <a:ext cx="3870151" cy="1519125"/>
          </a:xfrm>
          <a:prstGeom prst="rect">
            <a:avLst/>
          </a:prstGeom>
        </p:spPr>
      </p:pic>
      <p:pic>
        <p:nvPicPr>
          <p:cNvPr id="10" name="Picture 9"/>
          <p:cNvPicPr>
            <a:picLocks noChangeAspect="1"/>
          </p:cNvPicPr>
          <p:nvPr/>
        </p:nvPicPr>
        <p:blipFill>
          <a:blip r:embed="rId6"/>
          <a:stretch>
            <a:fillRect/>
          </a:stretch>
        </p:blipFill>
        <p:spPr>
          <a:xfrm>
            <a:off x="7897261" y="4788347"/>
            <a:ext cx="3865592" cy="1547730"/>
          </a:xfrm>
          <a:prstGeom prst="rect">
            <a:avLst/>
          </a:prstGeom>
        </p:spPr>
      </p:pic>
    </p:spTree>
    <p:extLst>
      <p:ext uri="{BB962C8B-B14F-4D97-AF65-F5344CB8AC3E}">
        <p14:creationId xmlns:p14="http://schemas.microsoft.com/office/powerpoint/2010/main" val="11669698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Azure Functions</a:t>
            </a:r>
          </a:p>
        </p:txBody>
      </p:sp>
      <p:sp>
        <p:nvSpPr>
          <p:cNvPr id="3" name="Text Placeholder 2"/>
          <p:cNvSpPr>
            <a:spLocks noGrp="1"/>
          </p:cNvSpPr>
          <p:nvPr>
            <p:ph type="body" sz="quarter" idx="10"/>
          </p:nvPr>
        </p:nvSpPr>
        <p:spPr>
          <a:xfrm>
            <a:off x="274639" y="1481038"/>
            <a:ext cx="7239742" cy="5244513"/>
          </a:xfrm>
        </p:spPr>
        <p:txBody>
          <a:bodyPr/>
          <a:lstStyle/>
          <a:p>
            <a:pPr marL="571500" indent="-571500">
              <a:buFont typeface="Arial" panose="020B0604020202020204" pitchFamily="34" charset="0"/>
              <a:buChar char="•"/>
            </a:pPr>
            <a:r>
              <a:rPr lang="en-GB" sz="3600" dirty="0">
                <a:solidFill>
                  <a:schemeClr val="tx1"/>
                </a:solidFill>
              </a:rPr>
              <a:t>Serverless computing</a:t>
            </a:r>
          </a:p>
          <a:p>
            <a:pPr marL="800100" lvl="2" indent="-571500">
              <a:buFont typeface="Arial" panose="020B0604020202020204" pitchFamily="34" charset="0"/>
              <a:buChar char="•"/>
            </a:pPr>
            <a:r>
              <a:rPr lang="en-GB" sz="2400" dirty="0">
                <a:solidFill>
                  <a:schemeClr val="tx1"/>
                </a:solidFill>
              </a:rPr>
              <a:t>With serverless consumption plan</a:t>
            </a:r>
          </a:p>
          <a:p>
            <a:pPr marL="571500" indent="-571500">
              <a:buFont typeface="Arial" panose="020B0604020202020204" pitchFamily="34" charset="0"/>
              <a:buChar char="•"/>
            </a:pPr>
            <a:r>
              <a:rPr lang="en-GB" sz="3600" dirty="0">
                <a:solidFill>
                  <a:schemeClr val="tx1"/>
                </a:solidFill>
              </a:rPr>
              <a:t>Built on App Service WebJobs </a:t>
            </a:r>
          </a:p>
          <a:p>
            <a:pPr marL="571500" indent="-571500">
              <a:buFont typeface="Arial" panose="020B0604020202020204" pitchFamily="34" charset="0"/>
              <a:buChar char="•"/>
            </a:pPr>
            <a:r>
              <a:rPr lang="en-GB" sz="3600" dirty="0">
                <a:solidFill>
                  <a:schemeClr val="tx1"/>
                </a:solidFill>
              </a:rPr>
              <a:t>Build “</a:t>
            </a:r>
            <a:r>
              <a:rPr lang="en-GB" sz="3600" dirty="0" err="1">
                <a:solidFill>
                  <a:schemeClr val="tx1"/>
                </a:solidFill>
              </a:rPr>
              <a:t>nano</a:t>
            </a:r>
            <a:r>
              <a:rPr lang="en-GB" sz="3600" dirty="0">
                <a:solidFill>
                  <a:schemeClr val="tx1"/>
                </a:solidFill>
              </a:rPr>
              <a:t>-services” as individual functions</a:t>
            </a:r>
          </a:p>
          <a:p>
            <a:pPr marL="571500" indent="-571500">
              <a:buFont typeface="Arial" panose="020B0604020202020204" pitchFamily="34" charset="0"/>
              <a:buChar char="•"/>
            </a:pPr>
            <a:r>
              <a:rPr lang="en-GB" sz="3600" dirty="0">
                <a:solidFill>
                  <a:schemeClr val="tx1"/>
                </a:solidFill>
              </a:rPr>
              <a:t>Event driven model</a:t>
            </a:r>
          </a:p>
          <a:p>
            <a:pPr marL="800100" lvl="2" indent="-571500">
              <a:buFont typeface="Arial" panose="020B0604020202020204" pitchFamily="34" charset="0"/>
              <a:buChar char="•"/>
            </a:pPr>
            <a:r>
              <a:rPr lang="en-GB" sz="2400" dirty="0">
                <a:solidFill>
                  <a:schemeClr val="tx1"/>
                </a:solidFill>
              </a:rPr>
              <a:t>Timer, http hook, queues, storage, etc</a:t>
            </a:r>
          </a:p>
          <a:p>
            <a:pPr marL="800100" lvl="2" indent="-571500">
              <a:buFont typeface="Arial" panose="020B0604020202020204" pitchFamily="34" charset="0"/>
              <a:buChar char="•"/>
            </a:pPr>
            <a:r>
              <a:rPr lang="en-GB" sz="2400" dirty="0">
                <a:solidFill>
                  <a:schemeClr val="tx1"/>
                </a:solidFill>
              </a:rPr>
              <a:t>Easy way to implement load levelling</a:t>
            </a:r>
          </a:p>
          <a:p>
            <a:pPr marL="800100" lvl="2" indent="-571500">
              <a:buFont typeface="Arial" panose="020B0604020202020204" pitchFamily="34" charset="0"/>
              <a:buChar char="•"/>
            </a:pPr>
            <a:r>
              <a:rPr lang="en-GB" sz="2400" dirty="0">
                <a:solidFill>
                  <a:schemeClr val="tx1"/>
                </a:solidFill>
              </a:rPr>
              <a:t>No upper limit on compute </a:t>
            </a:r>
          </a:p>
          <a:p>
            <a:pPr marL="571500" lvl="1" indent="-571500">
              <a:buFont typeface="Arial" panose="020B0604020202020204" pitchFamily="34" charset="0"/>
              <a:buChar char="•"/>
            </a:pPr>
            <a:r>
              <a:rPr lang="en-GB" sz="3600" dirty="0">
                <a:solidFill>
                  <a:schemeClr val="tx1"/>
                </a:solidFill>
                <a:latin typeface="+mj-lt"/>
              </a:rPr>
              <a:t>Easy to test, tune and deploy</a:t>
            </a:r>
          </a:p>
        </p:txBody>
      </p:sp>
      <p:pic>
        <p:nvPicPr>
          <p:cNvPr id="4" name="Picture 3"/>
          <p:cNvPicPr>
            <a:picLocks noChangeAspect="1"/>
          </p:cNvPicPr>
          <p:nvPr/>
        </p:nvPicPr>
        <p:blipFill>
          <a:blip r:embed="rId2"/>
          <a:stretch>
            <a:fillRect/>
          </a:stretch>
        </p:blipFill>
        <p:spPr>
          <a:xfrm>
            <a:off x="11088892" y="0"/>
            <a:ext cx="1347583" cy="1120998"/>
          </a:xfrm>
          <a:prstGeom prst="rect">
            <a:avLst/>
          </a:prstGeom>
        </p:spPr>
      </p:pic>
      <p:pic>
        <p:nvPicPr>
          <p:cNvPr id="5" name="Picture 4"/>
          <p:cNvPicPr>
            <a:picLocks noChangeAspect="1"/>
          </p:cNvPicPr>
          <p:nvPr/>
        </p:nvPicPr>
        <p:blipFill>
          <a:blip r:embed="rId3"/>
          <a:stretch>
            <a:fillRect/>
          </a:stretch>
        </p:blipFill>
        <p:spPr>
          <a:xfrm>
            <a:off x="7461404" y="1802811"/>
            <a:ext cx="4482794" cy="1568859"/>
          </a:xfrm>
          <a:prstGeom prst="rect">
            <a:avLst/>
          </a:prstGeom>
        </p:spPr>
      </p:pic>
      <p:pic>
        <p:nvPicPr>
          <p:cNvPr id="6" name="Picture 5"/>
          <p:cNvPicPr>
            <a:picLocks noChangeAspect="1"/>
          </p:cNvPicPr>
          <p:nvPr/>
        </p:nvPicPr>
        <p:blipFill>
          <a:blip r:embed="rId4"/>
          <a:stretch>
            <a:fillRect/>
          </a:stretch>
        </p:blipFill>
        <p:spPr>
          <a:xfrm>
            <a:off x="7461404" y="4145334"/>
            <a:ext cx="4482794" cy="1286806"/>
          </a:xfrm>
          <a:prstGeom prst="rect">
            <a:avLst/>
          </a:prstGeom>
        </p:spPr>
      </p:pic>
    </p:spTree>
    <p:extLst>
      <p:ext uri="{BB962C8B-B14F-4D97-AF65-F5344CB8AC3E}">
        <p14:creationId xmlns:p14="http://schemas.microsoft.com/office/powerpoint/2010/main" val="1788007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346"/>
          <a:stretch/>
        </p:blipFill>
        <p:spPr>
          <a:xfrm>
            <a:off x="1261806" y="2724858"/>
            <a:ext cx="9326778" cy="1862696"/>
          </a:xfrm>
          <a:prstGeom prst="rect">
            <a:avLst/>
          </a:prstGeom>
        </p:spPr>
      </p:pic>
      <p:sp>
        <p:nvSpPr>
          <p:cNvPr id="3" name="Line Callout 1 2"/>
          <p:cNvSpPr/>
          <p:nvPr/>
        </p:nvSpPr>
        <p:spPr bwMode="auto">
          <a:xfrm>
            <a:off x="4720604" y="1248089"/>
            <a:ext cx="2159420" cy="624096"/>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kern="0" dirty="0">
                <a:gradFill>
                  <a:gsLst>
                    <a:gs pos="0">
                      <a:srgbClr val="FFFFFF"/>
                    </a:gs>
                    <a:gs pos="100000">
                      <a:srgbClr val="FFFFFF"/>
                    </a:gs>
                  </a:gsLst>
                  <a:lin ang="5400000" scaled="0"/>
                </a:gradFill>
                <a:ea typeface="Segoe UI" pitchFamily="34" charset="0"/>
                <a:cs typeface="Segoe UI" pitchFamily="34" charset="0"/>
              </a:rPr>
              <a:t>Trigger</a:t>
            </a:r>
          </a:p>
        </p:txBody>
      </p:sp>
      <p:sp>
        <p:nvSpPr>
          <p:cNvPr id="6" name="Line Callout 1 5"/>
          <p:cNvSpPr/>
          <p:nvPr/>
        </p:nvSpPr>
        <p:spPr bwMode="auto">
          <a:xfrm>
            <a:off x="7245780" y="1748125"/>
            <a:ext cx="2296536" cy="735663"/>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kern="0" dirty="0">
                <a:gradFill>
                  <a:gsLst>
                    <a:gs pos="0">
                      <a:srgbClr val="FFFFFF"/>
                    </a:gs>
                    <a:gs pos="100000">
                      <a:srgbClr val="FFFFFF"/>
                    </a:gs>
                  </a:gsLst>
                  <a:lin ang="5400000" scaled="0"/>
                </a:gradFill>
                <a:ea typeface="Segoe UI" pitchFamily="34" charset="0"/>
                <a:cs typeface="Segoe UI" pitchFamily="34" charset="0"/>
              </a:rPr>
              <a:t>Input(s)</a:t>
            </a:r>
          </a:p>
        </p:txBody>
      </p:sp>
      <p:sp>
        <p:nvSpPr>
          <p:cNvPr id="7" name="Line Callout 1 6"/>
          <p:cNvSpPr/>
          <p:nvPr/>
        </p:nvSpPr>
        <p:spPr bwMode="auto">
          <a:xfrm>
            <a:off x="4045415" y="5211650"/>
            <a:ext cx="2296536" cy="123570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kern="0" dirty="0">
                <a:gradFill>
                  <a:gsLst>
                    <a:gs pos="0">
                      <a:srgbClr val="FFFFFF"/>
                    </a:gs>
                    <a:gs pos="100000">
                      <a:srgbClr val="FFFFFF"/>
                    </a:gs>
                  </a:gsLst>
                  <a:lin ang="5400000" scaled="0"/>
                </a:gradFill>
                <a:ea typeface="Segoe UI" pitchFamily="34" charset="0"/>
                <a:cs typeface="Segoe UI" pitchFamily="34" charset="0"/>
              </a:rPr>
              <a:t>Output</a:t>
            </a:r>
          </a:p>
        </p:txBody>
      </p:sp>
      <p:sp>
        <p:nvSpPr>
          <p:cNvPr id="8" name="Line Callout 1 7"/>
          <p:cNvSpPr/>
          <p:nvPr/>
        </p:nvSpPr>
        <p:spPr bwMode="auto">
          <a:xfrm>
            <a:off x="7154341" y="5211650"/>
            <a:ext cx="2296536" cy="123570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kern="0" dirty="0">
                <a:gradFill>
                  <a:gsLst>
                    <a:gs pos="0">
                      <a:srgbClr val="FFFFFF"/>
                    </a:gs>
                    <a:gs pos="100000">
                      <a:srgbClr val="FFFFFF"/>
                    </a:gs>
                  </a:gsLst>
                  <a:lin ang="5400000" scaled="0"/>
                </a:gradFill>
                <a:ea typeface="Segoe UI" pitchFamily="34" charset="0"/>
                <a:cs typeface="Segoe UI" pitchFamily="34" charset="0"/>
              </a:rPr>
              <a:t>Code</a:t>
            </a:r>
          </a:p>
        </p:txBody>
      </p:sp>
      <p:cxnSp>
        <p:nvCxnSpPr>
          <p:cNvPr id="4" name="Straight Arrow Connector 3"/>
          <p:cNvCxnSpPr>
            <a:stCxn id="3" idx="1"/>
          </p:cNvCxnSpPr>
          <p:nvPr/>
        </p:nvCxnSpPr>
        <p:spPr>
          <a:xfrm flipH="1">
            <a:off x="5193684" y="1872185"/>
            <a:ext cx="606630" cy="12357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p:cNvCxnSpPr>
          <p:nvPr/>
        </p:nvCxnSpPr>
        <p:spPr>
          <a:xfrm flipH="1">
            <a:off x="7429842" y="2483788"/>
            <a:ext cx="964206" cy="6116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p:cNvCxnSpPr>
          <p:nvPr/>
        </p:nvCxnSpPr>
        <p:spPr>
          <a:xfrm flipH="1" flipV="1">
            <a:off x="5640317" y="3719489"/>
            <a:ext cx="2662292" cy="14921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216635" y="4146264"/>
            <a:ext cx="2611292" cy="10390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itle 15"/>
          <p:cNvSpPr>
            <a:spLocks noGrp="1"/>
          </p:cNvSpPr>
          <p:nvPr>
            <p:ph type="title"/>
          </p:nvPr>
        </p:nvSpPr>
        <p:spPr/>
        <p:txBody>
          <a:bodyPr/>
          <a:lstStyle/>
          <a:p>
            <a:r>
              <a:rPr lang="en-US" dirty="0"/>
              <a:t>Functions programming concepts (C#)</a:t>
            </a:r>
          </a:p>
        </p:txBody>
      </p:sp>
    </p:spTree>
    <p:extLst>
      <p:ext uri="{BB962C8B-B14F-4D97-AF65-F5344CB8AC3E}">
        <p14:creationId xmlns:p14="http://schemas.microsoft.com/office/powerpoint/2010/main" val="307283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1" y="2129110"/>
            <a:ext cx="11887200" cy="1181862"/>
          </a:xfrm>
        </p:spPr>
        <p:txBody>
          <a:bodyPr/>
          <a:lstStyle/>
          <a:p>
            <a:r>
              <a:rPr lang="en-GB" dirty="0"/>
              <a:t>Tools</a:t>
            </a:r>
          </a:p>
        </p:txBody>
      </p:sp>
    </p:spTree>
    <p:extLst>
      <p:ext uri="{BB962C8B-B14F-4D97-AF65-F5344CB8AC3E}">
        <p14:creationId xmlns:p14="http://schemas.microsoft.com/office/powerpoint/2010/main" val="18872094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598"/>
          <a:stretch/>
        </p:blipFill>
        <p:spPr>
          <a:xfrm>
            <a:off x="5002" y="2813"/>
            <a:ext cx="12431473" cy="6991712"/>
          </a:xfrm>
          <a:prstGeom prst="rect">
            <a:avLst/>
          </a:prstGeom>
        </p:spPr>
      </p:pic>
      <p:sp>
        <p:nvSpPr>
          <p:cNvPr id="7" name="Title 6"/>
          <p:cNvSpPr>
            <a:spLocks noGrp="1"/>
          </p:cNvSpPr>
          <p:nvPr>
            <p:ph type="title"/>
          </p:nvPr>
        </p:nvSpPr>
        <p:spPr/>
        <p:txBody>
          <a:bodyPr/>
          <a:lstStyle/>
          <a:p>
            <a:r>
              <a:rPr lang="en-GB" b="1" dirty="0">
                <a:solidFill>
                  <a:schemeClr val="accent2"/>
                </a:solidFill>
              </a:rPr>
              <a:t>Agenda</a:t>
            </a:r>
            <a:endParaRPr lang="en-US" dirty="0"/>
          </a:p>
        </p:txBody>
      </p:sp>
      <p:sp>
        <p:nvSpPr>
          <p:cNvPr id="8" name="Rectangle 7"/>
          <p:cNvSpPr/>
          <p:nvPr/>
        </p:nvSpPr>
        <p:spPr>
          <a:xfrm>
            <a:off x="274639" y="1212849"/>
            <a:ext cx="6303638" cy="4154984"/>
          </a:xfrm>
          <a:prstGeom prst="rect">
            <a:avLst/>
          </a:prstGeom>
        </p:spPr>
        <p:txBody>
          <a:bodyPr wrap="square">
            <a:spAutoFit/>
          </a:bodyPr>
          <a:lstStyle/>
          <a:p>
            <a:pPr marL="742950" indent="-742950">
              <a:buFont typeface="+mj-lt"/>
              <a:buAutoNum type="arabicPeriod"/>
            </a:pPr>
            <a:r>
              <a:rPr lang="en-GB" sz="3200" dirty="0">
                <a:latin typeface="+mj-lt"/>
              </a:rPr>
              <a:t>Main session: </a:t>
            </a:r>
          </a:p>
          <a:p>
            <a:pPr marL="923571" lvl="1" indent="-457200">
              <a:buFont typeface="Arial" panose="020B0604020202020204" pitchFamily="34" charset="0"/>
              <a:buChar char="•"/>
            </a:pPr>
            <a:r>
              <a:rPr lang="en-GB" sz="2400" dirty="0">
                <a:latin typeface="+mj-lt"/>
              </a:rPr>
              <a:t>What to </a:t>
            </a:r>
            <a:r>
              <a:rPr lang="en-GB" sz="2400" b="1" u="sng" dirty="0">
                <a:latin typeface="+mj-lt"/>
              </a:rPr>
              <a:t>do</a:t>
            </a:r>
            <a:r>
              <a:rPr lang="en-GB" sz="2400" dirty="0">
                <a:latin typeface="+mj-lt"/>
              </a:rPr>
              <a:t> (Cloud Design Patterns and good practices)</a:t>
            </a:r>
          </a:p>
          <a:p>
            <a:pPr marL="923571" lvl="1" indent="-457200">
              <a:buFont typeface="Arial" panose="020B0604020202020204" pitchFamily="34" charset="0"/>
              <a:buChar char="•"/>
            </a:pPr>
            <a:r>
              <a:rPr lang="en-GB" sz="2400" dirty="0">
                <a:latin typeface="+mj-lt"/>
              </a:rPr>
              <a:t>What to </a:t>
            </a:r>
            <a:r>
              <a:rPr lang="en-GB" sz="2400" b="1" u="sng" dirty="0">
                <a:latin typeface="+mj-lt"/>
              </a:rPr>
              <a:t>avoid</a:t>
            </a:r>
            <a:r>
              <a:rPr lang="en-GB" sz="2400" dirty="0">
                <a:latin typeface="+mj-lt"/>
              </a:rPr>
              <a:t> (Classic errors and mistakes)</a:t>
            </a:r>
          </a:p>
          <a:p>
            <a:pPr marL="742950" indent="-742950">
              <a:buFont typeface="+mj-lt"/>
              <a:buAutoNum type="arabicPeriod"/>
            </a:pPr>
            <a:r>
              <a:rPr lang="en-GB" sz="3200" dirty="0">
                <a:latin typeface="+mj-lt"/>
              </a:rPr>
              <a:t>Lunch</a:t>
            </a:r>
          </a:p>
          <a:p>
            <a:pPr marL="742950" indent="-742950">
              <a:buFont typeface="+mj-lt"/>
              <a:buAutoNum type="arabicPeriod"/>
            </a:pPr>
            <a:r>
              <a:rPr lang="en-GB" sz="3200" dirty="0">
                <a:latin typeface="+mj-lt"/>
              </a:rPr>
              <a:t>Afternoon </a:t>
            </a:r>
            <a:r>
              <a:rPr lang="en-GB" sz="2800" dirty="0">
                <a:latin typeface="+mj-lt"/>
              </a:rPr>
              <a:t>	</a:t>
            </a:r>
          </a:p>
          <a:p>
            <a:pPr marL="809271" lvl="1" indent="-342900">
              <a:buFont typeface="Arial" panose="020B0604020202020204" pitchFamily="34" charset="0"/>
              <a:buChar char="•"/>
            </a:pPr>
            <a:r>
              <a:rPr lang="en-GB" sz="2400" dirty="0">
                <a:latin typeface="+mj-lt"/>
              </a:rPr>
              <a:t>Interactive Chalk ’n’ Talk Group Discussion</a:t>
            </a:r>
          </a:p>
          <a:p>
            <a:pPr marL="809271" lvl="1" indent="-342900">
              <a:buFont typeface="Arial" panose="020B0604020202020204" pitchFamily="34" charset="0"/>
              <a:buChar char="•"/>
            </a:pPr>
            <a:r>
              <a:rPr lang="en-GB" sz="2400" b="1" dirty="0">
                <a:solidFill>
                  <a:srgbClr val="FF0000"/>
                </a:solidFill>
                <a:latin typeface="+mj-lt"/>
              </a:rPr>
              <a:t>Book 1:1 “office hours” </a:t>
            </a:r>
          </a:p>
          <a:p>
            <a:pPr marL="1275642" lvl="2" indent="-342900">
              <a:buFont typeface="Arial" panose="020B0604020202020204" pitchFamily="34" charset="0"/>
              <a:buChar char="•"/>
            </a:pPr>
            <a:r>
              <a:rPr lang="en-GB" sz="2400" b="1" dirty="0">
                <a:solidFill>
                  <a:srgbClr val="FF0000"/>
                </a:solidFill>
                <a:latin typeface="+mj-lt"/>
              </a:rPr>
              <a:t>See Claire @ coffee break</a:t>
            </a:r>
          </a:p>
        </p:txBody>
      </p:sp>
      <p:sp>
        <p:nvSpPr>
          <p:cNvPr id="2" name="Rectangle 1"/>
          <p:cNvSpPr/>
          <p:nvPr/>
        </p:nvSpPr>
        <p:spPr>
          <a:xfrm>
            <a:off x="385589" y="5729510"/>
            <a:ext cx="7920880" cy="830997"/>
          </a:xfrm>
          <a:prstGeom prst="rect">
            <a:avLst/>
          </a:prstGeom>
        </p:spPr>
        <p:txBody>
          <a:bodyPr wrap="square">
            <a:spAutoFit/>
          </a:bodyPr>
          <a:lstStyle/>
          <a:p>
            <a:r>
              <a:rPr lang="en-GB" sz="2400" dirty="0">
                <a:solidFill>
                  <a:schemeClr val="accent5"/>
                </a:solidFill>
              </a:rPr>
              <a:t>David Gristwood </a:t>
            </a:r>
            <a:r>
              <a:rPr lang="en-GB" sz="2400" dirty="0">
                <a:solidFill>
                  <a:schemeClr val="accent5"/>
                </a:solidFill>
                <a:hlinkClick r:id="rId4"/>
              </a:rPr>
              <a:t>David.Gristwood@microsoft.com</a:t>
            </a:r>
            <a:r>
              <a:rPr lang="en-GB" sz="2400" dirty="0">
                <a:solidFill>
                  <a:schemeClr val="accent5"/>
                </a:solidFill>
              </a:rPr>
              <a:t> </a:t>
            </a:r>
          </a:p>
          <a:p>
            <a:r>
              <a:rPr lang="fr-FR" sz="2400" dirty="0">
                <a:solidFill>
                  <a:schemeClr val="accent5"/>
                </a:solidFill>
              </a:rPr>
              <a:t>Chris Marchal </a:t>
            </a:r>
            <a:r>
              <a:rPr lang="fr-FR" sz="2400" dirty="0">
                <a:solidFill>
                  <a:schemeClr val="accent5"/>
                </a:solidFill>
                <a:hlinkClick r:id="rId5"/>
              </a:rPr>
              <a:t>Chris.Marchal@microsoft.com</a:t>
            </a:r>
            <a:r>
              <a:rPr lang="fr-FR" sz="2400" dirty="0">
                <a:solidFill>
                  <a:schemeClr val="accent5"/>
                </a:solidFill>
              </a:rPr>
              <a:t> </a:t>
            </a:r>
            <a:endParaRPr lang="en-GB" sz="2400" dirty="0">
              <a:solidFill>
                <a:schemeClr val="accent5"/>
              </a:solidFill>
            </a:endParaRPr>
          </a:p>
        </p:txBody>
      </p:sp>
    </p:spTree>
    <p:extLst>
      <p:ext uri="{BB962C8B-B14F-4D97-AF65-F5344CB8AC3E}">
        <p14:creationId xmlns:p14="http://schemas.microsoft.com/office/powerpoint/2010/main" val="1500598341"/>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809894" cy="5336846"/>
          </a:xfrm>
        </p:spPr>
        <p:txBody>
          <a:bodyPr/>
          <a:lstStyle/>
          <a:p>
            <a:r>
              <a:rPr lang="en-GB" sz="2800" b="1" u="sng" dirty="0">
                <a:solidFill>
                  <a:schemeClr val="tx1"/>
                </a:solidFill>
              </a:rPr>
              <a:t>At the absolute least</a:t>
            </a:r>
            <a:r>
              <a:rPr lang="en-GB" sz="2800" dirty="0">
                <a:solidFill>
                  <a:schemeClr val="tx1"/>
                </a:solidFill>
              </a:rPr>
              <a:t>, ensure that some kind of automated load testing is performed to detect a noticeable change in performance of specific, critical endpoints</a:t>
            </a:r>
          </a:p>
          <a:p>
            <a:r>
              <a:rPr lang="en-GB" sz="2800" dirty="0">
                <a:solidFill>
                  <a:schemeClr val="tx1"/>
                </a:solidFill>
              </a:rPr>
              <a:t>Ideally set actual goals</a:t>
            </a:r>
          </a:p>
          <a:p>
            <a:pPr lvl="1"/>
            <a:r>
              <a:rPr lang="en-GB" sz="2000" dirty="0">
                <a:solidFill>
                  <a:schemeClr val="tx1"/>
                </a:solidFill>
              </a:rPr>
              <a:t>Expected </a:t>
            </a:r>
            <a:r>
              <a:rPr lang="en-GB" sz="2000" dirty="0" err="1">
                <a:solidFill>
                  <a:schemeClr val="tx1"/>
                </a:solidFill>
              </a:rPr>
              <a:t>req</a:t>
            </a:r>
            <a:r>
              <a:rPr lang="en-GB" sz="2000" dirty="0">
                <a:solidFill>
                  <a:schemeClr val="tx1"/>
                </a:solidFill>
              </a:rPr>
              <a:t>/sec, latency needed, concurrency </a:t>
            </a:r>
          </a:p>
          <a:p>
            <a:pPr lvl="1"/>
            <a:r>
              <a:rPr lang="en-GB" sz="2000" dirty="0">
                <a:solidFill>
                  <a:schemeClr val="tx1"/>
                </a:solidFill>
              </a:rPr>
              <a:t>Explore real vs perceived latency </a:t>
            </a:r>
          </a:p>
          <a:p>
            <a:r>
              <a:rPr lang="en-GB" sz="2800" dirty="0">
                <a:solidFill>
                  <a:schemeClr val="tx1"/>
                </a:solidFill>
              </a:rPr>
              <a:t>Test the application at significant load to ensure that spikes in user activity and load will not take down the application at burst times.</a:t>
            </a:r>
          </a:p>
          <a:p>
            <a:r>
              <a:rPr lang="en-GB" sz="2800" dirty="0">
                <a:solidFill>
                  <a:schemeClr val="tx1"/>
                </a:solidFill>
              </a:rPr>
              <a:t>Test your application automatically </a:t>
            </a:r>
            <a:r>
              <a:rPr lang="en-GB" sz="2800" b="1" dirty="0">
                <a:solidFill>
                  <a:schemeClr val="tx1"/>
                </a:solidFill>
              </a:rPr>
              <a:t>before</a:t>
            </a:r>
            <a:r>
              <a:rPr lang="en-GB" sz="2800" dirty="0">
                <a:solidFill>
                  <a:schemeClr val="tx1"/>
                </a:solidFill>
              </a:rPr>
              <a:t> deployment using CI / CD Practices</a:t>
            </a:r>
          </a:p>
          <a:p>
            <a:pPr lvl="1"/>
            <a:r>
              <a:rPr lang="en-GB" sz="2000" dirty="0">
                <a:solidFill>
                  <a:schemeClr val="tx1"/>
                </a:solidFill>
              </a:rPr>
              <a:t>The earlier you find these problems, cheaper they are to fix</a:t>
            </a:r>
            <a:endParaRPr lang="en-GB" sz="1600" dirty="0">
              <a:solidFill>
                <a:schemeClr val="tx1"/>
              </a:solidFill>
            </a:endParaRPr>
          </a:p>
        </p:txBody>
      </p:sp>
      <p:sp>
        <p:nvSpPr>
          <p:cNvPr id="3" name="Title 2"/>
          <p:cNvSpPr>
            <a:spLocks noGrp="1"/>
          </p:cNvSpPr>
          <p:nvPr>
            <p:ph type="title"/>
          </p:nvPr>
        </p:nvSpPr>
        <p:spPr/>
        <p:txBody>
          <a:bodyPr/>
          <a:lstStyle/>
          <a:p>
            <a:r>
              <a:rPr lang="en-GB" sz="4400" dirty="0"/>
              <a:t>Load test your application before deployment</a:t>
            </a:r>
          </a:p>
        </p:txBody>
      </p:sp>
      <p:pic>
        <p:nvPicPr>
          <p:cNvPr id="5" name="Picture 4"/>
          <p:cNvPicPr>
            <a:picLocks noChangeAspect="1"/>
          </p:cNvPicPr>
          <p:nvPr/>
        </p:nvPicPr>
        <p:blipFill>
          <a:blip r:embed="rId3"/>
          <a:stretch>
            <a:fillRect/>
          </a:stretch>
        </p:blipFill>
        <p:spPr>
          <a:xfrm>
            <a:off x="8147103" y="1212848"/>
            <a:ext cx="4079671" cy="1924373"/>
          </a:xfrm>
          <a:prstGeom prst="rect">
            <a:avLst/>
          </a:prstGeom>
        </p:spPr>
      </p:pic>
      <p:pic>
        <p:nvPicPr>
          <p:cNvPr id="7" name="Picture 6"/>
          <p:cNvPicPr>
            <a:picLocks noChangeAspect="1"/>
          </p:cNvPicPr>
          <p:nvPr/>
        </p:nvPicPr>
        <p:blipFill>
          <a:blip r:embed="rId4"/>
          <a:stretch>
            <a:fillRect/>
          </a:stretch>
        </p:blipFill>
        <p:spPr>
          <a:xfrm>
            <a:off x="7946429" y="3497262"/>
            <a:ext cx="4278534" cy="2160240"/>
          </a:xfrm>
          <a:prstGeom prst="rect">
            <a:avLst/>
          </a:prstGeom>
        </p:spPr>
      </p:pic>
    </p:spTree>
    <p:extLst>
      <p:ext uri="{BB962C8B-B14F-4D97-AF65-F5344CB8AC3E}">
        <p14:creationId xmlns:p14="http://schemas.microsoft.com/office/powerpoint/2010/main" val="37762458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717" y="1120998"/>
            <a:ext cx="2930838" cy="1872208"/>
          </a:xfrm>
          <a:prstGeom prst="rect">
            <a:avLst/>
          </a:prstGeom>
        </p:spPr>
      </p:pic>
      <p:sp>
        <p:nvSpPr>
          <p:cNvPr id="6" name="Rectangle 5"/>
          <p:cNvSpPr/>
          <p:nvPr/>
        </p:nvSpPr>
        <p:spPr>
          <a:xfrm>
            <a:off x="5210125" y="1697062"/>
            <a:ext cx="5693885" cy="670512"/>
          </a:xfrm>
          <a:prstGeom prst="rect">
            <a:avLst/>
          </a:prstGeom>
        </p:spPr>
        <p:txBody>
          <a:bodyPr wrap="none">
            <a:spAutoFit/>
          </a:bodyPr>
          <a:lstStyle/>
          <a:p>
            <a:r>
              <a:rPr lang="en-GB" sz="3672" b="1" dirty="0"/>
              <a:t>https://pollev.com/ukdx</a:t>
            </a:r>
          </a:p>
        </p:txBody>
      </p:sp>
      <p:sp>
        <p:nvSpPr>
          <p:cNvPr id="2" name="Rectangle 1"/>
          <p:cNvSpPr/>
          <p:nvPr/>
        </p:nvSpPr>
        <p:spPr>
          <a:xfrm>
            <a:off x="1393701" y="4145334"/>
            <a:ext cx="9937104" cy="523220"/>
          </a:xfrm>
          <a:prstGeom prst="rect">
            <a:avLst/>
          </a:prstGeom>
        </p:spPr>
        <p:txBody>
          <a:bodyPr wrap="square">
            <a:spAutoFit/>
          </a:bodyPr>
          <a:lstStyle/>
          <a:p>
            <a:pPr algn="ctr"/>
            <a:r>
              <a:rPr lang="en-GB" sz="2800" dirty="0">
                <a:hlinkClick r:id="rId4"/>
              </a:rPr>
              <a:t>How often do you load test your application?</a:t>
            </a:r>
            <a:endParaRPr lang="en-GB" sz="2800" dirty="0"/>
          </a:p>
        </p:txBody>
      </p:sp>
    </p:spTree>
    <p:extLst>
      <p:ext uri="{BB962C8B-B14F-4D97-AF65-F5344CB8AC3E}">
        <p14:creationId xmlns:p14="http://schemas.microsoft.com/office/powerpoint/2010/main" val="19980448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35687" cy="2936188"/>
          </a:xfrm>
        </p:spPr>
        <p:txBody>
          <a:bodyPr/>
          <a:lstStyle/>
          <a:p>
            <a:r>
              <a:rPr lang="en-GB" sz="3200" dirty="0">
                <a:solidFill>
                  <a:schemeClr val="tx1"/>
                </a:solidFill>
              </a:rPr>
              <a:t>Powerful analytics tool</a:t>
            </a:r>
          </a:p>
          <a:p>
            <a:r>
              <a:rPr lang="en-GB" sz="3200" dirty="0">
                <a:solidFill>
                  <a:schemeClr val="tx1"/>
                </a:solidFill>
              </a:rPr>
              <a:t>Instrumentation package in your application monitors your app and sends telemetry data to the portal</a:t>
            </a:r>
          </a:p>
          <a:p>
            <a:pPr lvl="1"/>
            <a:r>
              <a:rPr lang="en-GB" sz="2000" dirty="0"/>
              <a:t>Impact on app's performance is very small</a:t>
            </a:r>
          </a:p>
          <a:p>
            <a:endParaRPr lang="en-GB" sz="3200" dirty="0">
              <a:solidFill>
                <a:schemeClr val="tx1"/>
              </a:solidFill>
            </a:endParaRPr>
          </a:p>
        </p:txBody>
      </p:sp>
      <p:sp>
        <p:nvSpPr>
          <p:cNvPr id="3" name="Title 2"/>
          <p:cNvSpPr>
            <a:spLocks noGrp="1"/>
          </p:cNvSpPr>
          <p:nvPr>
            <p:ph type="title"/>
          </p:nvPr>
        </p:nvSpPr>
        <p:spPr/>
        <p:txBody>
          <a:bodyPr/>
          <a:lstStyle/>
          <a:p>
            <a:r>
              <a:rPr lang="en-GB" dirty="0"/>
              <a:t>Azure Application Insights</a:t>
            </a:r>
          </a:p>
        </p:txBody>
      </p:sp>
      <p:pic>
        <p:nvPicPr>
          <p:cNvPr id="5" name="Picture 4"/>
          <p:cNvPicPr>
            <a:picLocks noChangeAspect="1"/>
          </p:cNvPicPr>
          <p:nvPr/>
        </p:nvPicPr>
        <p:blipFill>
          <a:blip r:embed="rId2"/>
          <a:stretch>
            <a:fillRect/>
          </a:stretch>
        </p:blipFill>
        <p:spPr>
          <a:xfrm>
            <a:off x="7123643" y="904974"/>
            <a:ext cx="5040560" cy="2908275"/>
          </a:xfrm>
          <a:prstGeom prst="rect">
            <a:avLst/>
          </a:prstGeom>
        </p:spPr>
      </p:pic>
      <p:pic>
        <p:nvPicPr>
          <p:cNvPr id="6" name="Picture 5"/>
          <p:cNvPicPr>
            <a:picLocks noChangeAspect="1"/>
          </p:cNvPicPr>
          <p:nvPr/>
        </p:nvPicPr>
        <p:blipFill>
          <a:blip r:embed="rId3"/>
          <a:stretch>
            <a:fillRect/>
          </a:stretch>
        </p:blipFill>
        <p:spPr>
          <a:xfrm>
            <a:off x="726156" y="4001318"/>
            <a:ext cx="6234329" cy="2391365"/>
          </a:xfrm>
          <a:prstGeom prst="rect">
            <a:avLst/>
          </a:prstGeom>
        </p:spPr>
      </p:pic>
      <p:sp>
        <p:nvSpPr>
          <p:cNvPr id="8" name="Rectangle 7"/>
          <p:cNvSpPr/>
          <p:nvPr/>
        </p:nvSpPr>
        <p:spPr>
          <a:xfrm>
            <a:off x="7298357" y="4361358"/>
            <a:ext cx="4968552" cy="2246769"/>
          </a:xfrm>
          <a:prstGeom prst="rect">
            <a:avLst/>
          </a:prstGeom>
        </p:spPr>
        <p:txBody>
          <a:bodyPr wrap="square">
            <a:spAutoFit/>
          </a:bodyPr>
          <a:lstStyle/>
          <a:p>
            <a:pPr marL="285750" indent="-285750">
              <a:buFont typeface="Arial" panose="020B0604020202020204" pitchFamily="34" charset="0"/>
              <a:buChar char="•"/>
            </a:pPr>
            <a:r>
              <a:rPr lang="en-GB" sz="2000" dirty="0">
                <a:solidFill>
                  <a:schemeClr val="accent4">
                    <a:lumMod val="50000"/>
                  </a:schemeClr>
                </a:solidFill>
              </a:rPr>
              <a:t>Diagnostic search for instance data</a:t>
            </a:r>
          </a:p>
          <a:p>
            <a:pPr marL="285750" indent="-285750">
              <a:buFont typeface="Arial" panose="020B0604020202020204" pitchFamily="34" charset="0"/>
              <a:buChar char="•"/>
            </a:pPr>
            <a:r>
              <a:rPr lang="en-GB" sz="2000" dirty="0">
                <a:solidFill>
                  <a:schemeClr val="accent4">
                    <a:lumMod val="50000"/>
                  </a:schemeClr>
                </a:solidFill>
              </a:rPr>
              <a:t>Metrics Explorer for aggregated data</a:t>
            </a:r>
          </a:p>
          <a:p>
            <a:pPr marL="285750" indent="-285750">
              <a:buFont typeface="Arial" panose="020B0604020202020204" pitchFamily="34" charset="0"/>
              <a:buChar char="•"/>
            </a:pPr>
            <a:r>
              <a:rPr lang="en-GB" sz="2000" dirty="0">
                <a:solidFill>
                  <a:schemeClr val="accent4">
                    <a:lumMod val="50000"/>
                  </a:schemeClr>
                </a:solidFill>
              </a:rPr>
              <a:t>Dashboards</a:t>
            </a:r>
          </a:p>
          <a:p>
            <a:pPr marL="285750" indent="-285750">
              <a:buFont typeface="Arial" panose="020B0604020202020204" pitchFamily="34" charset="0"/>
              <a:buChar char="•"/>
            </a:pPr>
            <a:r>
              <a:rPr lang="en-GB" sz="2000" dirty="0">
                <a:solidFill>
                  <a:schemeClr val="accent4">
                    <a:lumMod val="50000"/>
                  </a:schemeClr>
                </a:solidFill>
              </a:rPr>
              <a:t>Live Metrics Stream</a:t>
            </a:r>
          </a:p>
          <a:p>
            <a:pPr marL="285750" indent="-285750">
              <a:buFont typeface="Arial" panose="020B0604020202020204" pitchFamily="34" charset="0"/>
              <a:buChar char="•"/>
            </a:pPr>
            <a:r>
              <a:rPr lang="en-GB" sz="2000" dirty="0">
                <a:solidFill>
                  <a:schemeClr val="accent4">
                    <a:lumMod val="50000"/>
                  </a:schemeClr>
                </a:solidFill>
              </a:rPr>
              <a:t>Analytics with query language</a:t>
            </a:r>
          </a:p>
          <a:p>
            <a:pPr marL="285750" indent="-285750">
              <a:buFont typeface="Arial" panose="020B0604020202020204" pitchFamily="34" charset="0"/>
              <a:buChar char="•"/>
            </a:pPr>
            <a:r>
              <a:rPr lang="en-GB" sz="2000" dirty="0">
                <a:solidFill>
                  <a:schemeClr val="accent4">
                    <a:lumMod val="50000"/>
                  </a:schemeClr>
                </a:solidFill>
              </a:rPr>
              <a:t>Automatic and manual alerts</a:t>
            </a:r>
          </a:p>
          <a:p>
            <a:pPr marL="285750" indent="-285750">
              <a:buFont typeface="Arial" panose="020B0604020202020204" pitchFamily="34" charset="0"/>
              <a:buChar char="•"/>
            </a:pPr>
            <a:r>
              <a:rPr lang="en-GB" sz="2000" dirty="0">
                <a:solidFill>
                  <a:schemeClr val="accent4">
                    <a:lumMod val="50000"/>
                  </a:schemeClr>
                </a:solidFill>
              </a:rPr>
              <a:t>Power BI integration </a:t>
            </a:r>
          </a:p>
        </p:txBody>
      </p:sp>
    </p:spTree>
    <p:extLst>
      <p:ext uri="{BB962C8B-B14F-4D97-AF65-F5344CB8AC3E}">
        <p14:creationId xmlns:p14="http://schemas.microsoft.com/office/powerpoint/2010/main" val="10234201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312800" y="147112"/>
            <a:ext cx="3605753" cy="1850390"/>
          </a:xfrm>
          <a:prstGeom prst="rect">
            <a:avLst/>
          </a:prstGeom>
        </p:spPr>
      </p:pic>
      <p:sp>
        <p:nvSpPr>
          <p:cNvPr id="2" name="Text Placeholder 1"/>
          <p:cNvSpPr>
            <a:spLocks noGrp="1"/>
          </p:cNvSpPr>
          <p:nvPr>
            <p:ph type="body" sz="quarter" idx="10"/>
          </p:nvPr>
        </p:nvSpPr>
        <p:spPr>
          <a:xfrm>
            <a:off x="8891541" y="1996136"/>
            <a:ext cx="2448272" cy="406265"/>
          </a:xfrm>
        </p:spPr>
        <p:txBody>
          <a:bodyPr/>
          <a:lstStyle/>
          <a:p>
            <a:pPr marL="0" indent="0" algn="ctr">
              <a:buNone/>
            </a:pPr>
            <a:r>
              <a:rPr lang="en-GB" sz="1600" i="1" dirty="0"/>
              <a:t>Application Map</a:t>
            </a:r>
          </a:p>
        </p:txBody>
      </p:sp>
      <p:pic>
        <p:nvPicPr>
          <p:cNvPr id="4" name="Picture 3"/>
          <p:cNvPicPr>
            <a:picLocks noChangeAspect="1"/>
          </p:cNvPicPr>
          <p:nvPr/>
        </p:nvPicPr>
        <p:blipFill>
          <a:blip r:embed="rId3"/>
          <a:stretch>
            <a:fillRect/>
          </a:stretch>
        </p:blipFill>
        <p:spPr>
          <a:xfrm>
            <a:off x="273360" y="1140395"/>
            <a:ext cx="7518509" cy="4536504"/>
          </a:xfrm>
          <a:prstGeom prst="rect">
            <a:avLst/>
          </a:prstGeom>
        </p:spPr>
      </p:pic>
      <p:sp>
        <p:nvSpPr>
          <p:cNvPr id="9" name="Text Placeholder 1"/>
          <p:cNvSpPr txBox="1">
            <a:spLocks/>
          </p:cNvSpPr>
          <p:nvPr/>
        </p:nvSpPr>
        <p:spPr>
          <a:xfrm>
            <a:off x="9026549" y="4202677"/>
            <a:ext cx="2448272" cy="4062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GB" sz="1600" i="1" dirty="0"/>
              <a:t>Live Stream</a:t>
            </a:r>
          </a:p>
        </p:txBody>
      </p:sp>
      <p:pic>
        <p:nvPicPr>
          <p:cNvPr id="10" name="Picture 9"/>
          <p:cNvPicPr>
            <a:picLocks noChangeAspect="1"/>
          </p:cNvPicPr>
          <p:nvPr/>
        </p:nvPicPr>
        <p:blipFill>
          <a:blip r:embed="rId4"/>
          <a:stretch>
            <a:fillRect/>
          </a:stretch>
        </p:blipFill>
        <p:spPr>
          <a:xfrm>
            <a:off x="8303429" y="2594657"/>
            <a:ext cx="3605753" cy="1641291"/>
          </a:xfrm>
          <a:prstGeom prst="rect">
            <a:avLst/>
          </a:prstGeom>
        </p:spPr>
      </p:pic>
      <p:sp>
        <p:nvSpPr>
          <p:cNvPr id="14" name="Text Placeholder 1"/>
          <p:cNvSpPr txBox="1">
            <a:spLocks/>
          </p:cNvSpPr>
          <p:nvPr/>
        </p:nvSpPr>
        <p:spPr>
          <a:xfrm>
            <a:off x="9098557" y="6547381"/>
            <a:ext cx="2448272" cy="4062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GB" sz="1600" i="1" dirty="0"/>
              <a:t>Analytics Query</a:t>
            </a:r>
          </a:p>
        </p:txBody>
      </p:sp>
      <p:pic>
        <p:nvPicPr>
          <p:cNvPr id="15" name="Picture 14"/>
          <p:cNvPicPr>
            <a:picLocks noChangeAspect="1"/>
          </p:cNvPicPr>
          <p:nvPr/>
        </p:nvPicPr>
        <p:blipFill>
          <a:blip r:embed="rId5"/>
          <a:stretch>
            <a:fillRect/>
          </a:stretch>
        </p:blipFill>
        <p:spPr>
          <a:xfrm>
            <a:off x="8312800" y="4946558"/>
            <a:ext cx="3605753" cy="1615709"/>
          </a:xfrm>
          <a:prstGeom prst="rect">
            <a:avLst/>
          </a:prstGeom>
        </p:spPr>
      </p:pic>
    </p:spTree>
    <p:extLst>
      <p:ext uri="{BB962C8B-B14F-4D97-AF65-F5344CB8AC3E}">
        <p14:creationId xmlns:p14="http://schemas.microsoft.com/office/powerpoint/2010/main" val="28691954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GB" dirty="0"/>
              <a:t>Patterns</a:t>
            </a:r>
          </a:p>
        </p:txBody>
      </p:sp>
    </p:spTree>
    <p:extLst>
      <p:ext uri="{BB962C8B-B14F-4D97-AF65-F5344CB8AC3E}">
        <p14:creationId xmlns:p14="http://schemas.microsoft.com/office/powerpoint/2010/main" val="16335700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Command and Query Responsibility Separation (CQRS) Pattern</a:t>
            </a:r>
          </a:p>
        </p:txBody>
      </p:sp>
      <p:pic>
        <p:nvPicPr>
          <p:cNvPr id="3" name="Picture 2"/>
          <p:cNvPicPr>
            <a:picLocks noChangeAspect="1"/>
          </p:cNvPicPr>
          <p:nvPr/>
        </p:nvPicPr>
        <p:blipFill>
          <a:blip r:embed="rId3"/>
          <a:stretch>
            <a:fillRect/>
          </a:stretch>
        </p:blipFill>
        <p:spPr>
          <a:xfrm>
            <a:off x="385589" y="2273126"/>
            <a:ext cx="6312699" cy="3384375"/>
          </a:xfrm>
          <a:prstGeom prst="rect">
            <a:avLst/>
          </a:prstGeom>
        </p:spPr>
      </p:pic>
      <p:sp>
        <p:nvSpPr>
          <p:cNvPr id="4" name="Rectangle 3"/>
          <p:cNvSpPr/>
          <p:nvPr/>
        </p:nvSpPr>
        <p:spPr>
          <a:xfrm>
            <a:off x="9170565" y="6521598"/>
            <a:ext cx="3168351" cy="369332"/>
          </a:xfrm>
          <a:prstGeom prst="rect">
            <a:avLst/>
          </a:prstGeom>
        </p:spPr>
        <p:txBody>
          <a:bodyPr wrap="square">
            <a:spAutoFit/>
          </a:bodyPr>
          <a:lstStyle/>
          <a:p>
            <a:pPr algn="r"/>
            <a:r>
              <a:rPr lang="en-US" dirty="0"/>
              <a:t>https://aka.ms/CQRS-Pattern</a:t>
            </a:r>
          </a:p>
        </p:txBody>
      </p:sp>
      <p:sp>
        <p:nvSpPr>
          <p:cNvPr id="5" name="TextBox 4"/>
          <p:cNvSpPr txBox="1"/>
          <p:nvPr/>
        </p:nvSpPr>
        <p:spPr>
          <a:xfrm>
            <a:off x="7370365" y="2273126"/>
            <a:ext cx="4608512" cy="333937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400" i="1" dirty="0">
                <a:gradFill>
                  <a:gsLst>
                    <a:gs pos="2917">
                      <a:schemeClr val="tx1"/>
                    </a:gs>
                    <a:gs pos="30000">
                      <a:schemeClr val="tx1"/>
                    </a:gs>
                  </a:gsLst>
                  <a:lin ang="5400000" scaled="0"/>
                </a:gradFill>
              </a:rPr>
              <a:t>“Separate reads from writes”</a:t>
            </a:r>
          </a:p>
          <a:p>
            <a:pPr marL="342900" indent="-342900">
              <a:lnSpc>
                <a:spcPct val="90000"/>
              </a:lnSpc>
              <a:spcAft>
                <a:spcPts val="600"/>
              </a:spcAft>
              <a:buFont typeface="Arial" panose="020B0604020202020204" pitchFamily="34" charset="0"/>
              <a:buChar char="•"/>
            </a:pPr>
            <a:endParaRPr lang="en-GB" sz="2400" i="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400" i="1" dirty="0">
                <a:gradFill>
                  <a:gsLst>
                    <a:gs pos="2917">
                      <a:schemeClr val="tx1"/>
                    </a:gs>
                    <a:gs pos="30000">
                      <a:schemeClr val="tx1"/>
                    </a:gs>
                  </a:gsLst>
                  <a:lin ang="5400000" scaled="0"/>
                </a:gradFill>
              </a:rPr>
              <a:t>Trade off of complexity for performance</a:t>
            </a:r>
          </a:p>
          <a:p>
            <a:pPr marL="342900" indent="-342900">
              <a:lnSpc>
                <a:spcPct val="90000"/>
              </a:lnSpc>
              <a:spcAft>
                <a:spcPts val="600"/>
              </a:spcAft>
              <a:buFont typeface="Arial" panose="020B0604020202020204" pitchFamily="34" charset="0"/>
              <a:buChar char="•"/>
            </a:pPr>
            <a:endParaRPr lang="en-GB" sz="2400" i="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400" i="1" dirty="0">
                <a:gradFill>
                  <a:gsLst>
                    <a:gs pos="2917">
                      <a:schemeClr val="tx1"/>
                    </a:gs>
                    <a:gs pos="30000">
                      <a:schemeClr val="tx1"/>
                    </a:gs>
                  </a:gsLst>
                  <a:lin ang="5400000" scaled="0"/>
                </a:gradFill>
              </a:rPr>
              <a:t>Avoid multi-master issues in geo-distributed systems</a:t>
            </a:r>
          </a:p>
          <a:p>
            <a:pPr marL="342900" indent="-342900">
              <a:lnSpc>
                <a:spcPct val="90000"/>
              </a:lnSpc>
              <a:spcAft>
                <a:spcPts val="600"/>
              </a:spcAft>
              <a:buFont typeface="Arial" panose="020B0604020202020204" pitchFamily="34" charset="0"/>
              <a:buChar char="•"/>
            </a:pPr>
            <a:endParaRPr lang="en-GB" sz="2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719909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Actor model</a:t>
            </a:r>
          </a:p>
        </p:txBody>
      </p:sp>
      <p:sp>
        <p:nvSpPr>
          <p:cNvPr id="6" name="Text Placeholder 5"/>
          <p:cNvSpPr>
            <a:spLocks noGrp="1"/>
          </p:cNvSpPr>
          <p:nvPr>
            <p:ph type="body" sz="quarter" idx="10"/>
          </p:nvPr>
        </p:nvSpPr>
        <p:spPr>
          <a:xfrm>
            <a:off x="297805" y="1185353"/>
            <a:ext cx="6549980" cy="5527667"/>
          </a:xfrm>
        </p:spPr>
        <p:txBody>
          <a:bodyPr/>
          <a:lstStyle/>
          <a:p>
            <a:pPr marL="571500" indent="-571500">
              <a:buFont typeface="Arial" panose="020B0604020202020204" pitchFamily="34" charset="0"/>
              <a:buChar char="•"/>
            </a:pPr>
            <a:r>
              <a:rPr lang="en-GB" sz="2800" dirty="0"/>
              <a:t>Model for concurrent computation back in 1973</a:t>
            </a:r>
          </a:p>
          <a:p>
            <a:pPr marL="800100" lvl="2" indent="-571500">
              <a:buFont typeface="Arial" panose="020B0604020202020204" pitchFamily="34" charset="0"/>
              <a:buChar char="•"/>
            </a:pPr>
            <a:r>
              <a:rPr lang="en-GB" sz="1400" dirty="0"/>
              <a:t>Erlang early implementation </a:t>
            </a:r>
          </a:p>
          <a:p>
            <a:pPr marL="571500" indent="-571500">
              <a:buFont typeface="Arial" panose="020B0604020202020204" pitchFamily="34" charset="0"/>
              <a:buChar char="•"/>
            </a:pPr>
            <a:r>
              <a:rPr lang="en-GB" sz="2800" dirty="0"/>
              <a:t>Reduce code complexity in complex systems</a:t>
            </a:r>
          </a:p>
          <a:p>
            <a:pPr marL="800100" lvl="2" indent="-571500">
              <a:buFont typeface="Arial" panose="020B0604020202020204" pitchFamily="34" charset="0"/>
              <a:buChar char="•"/>
            </a:pPr>
            <a:r>
              <a:rPr lang="en-GB" sz="1400" dirty="0"/>
              <a:t>Actors always exist, virtually</a:t>
            </a:r>
          </a:p>
          <a:p>
            <a:pPr marL="800100" lvl="2" indent="-571500">
              <a:buFont typeface="Arial" panose="020B0604020202020204" pitchFamily="34" charset="0"/>
              <a:buChar char="•"/>
            </a:pPr>
            <a:r>
              <a:rPr lang="en-GB" sz="1400" dirty="0"/>
              <a:t>Deadlock and re-entrant issues handled by system</a:t>
            </a:r>
          </a:p>
          <a:p>
            <a:pPr marL="800100" lvl="2" indent="-571500">
              <a:buFont typeface="Arial" panose="020B0604020202020204" pitchFamily="34" charset="0"/>
              <a:buChar char="•"/>
            </a:pPr>
            <a:r>
              <a:rPr lang="en-GB" sz="1400" dirty="0"/>
              <a:t>Asynchronous communications between actors </a:t>
            </a:r>
          </a:p>
          <a:p>
            <a:pPr marL="571500" indent="-571500">
              <a:buFont typeface="Arial" panose="020B0604020202020204" pitchFamily="34" charset="0"/>
              <a:buChar char="•"/>
            </a:pPr>
            <a:r>
              <a:rPr lang="en-GB" sz="2800" dirty="0"/>
              <a:t>Improve performance by holding state in middle tier</a:t>
            </a:r>
          </a:p>
          <a:p>
            <a:pPr marL="800100" lvl="2" indent="-571500">
              <a:buFont typeface="Arial" panose="020B0604020202020204" pitchFamily="34" charset="0"/>
              <a:buChar char="•"/>
            </a:pPr>
            <a:r>
              <a:rPr lang="en-GB" sz="1400" dirty="0"/>
              <a:t>Middle layer isn’t just wrapper round database CRUD calls</a:t>
            </a:r>
          </a:p>
          <a:p>
            <a:pPr marL="285750" indent="-285750">
              <a:buFont typeface="Arial" panose="020B0604020202020204" pitchFamily="34" charset="0"/>
              <a:buChar char="•"/>
            </a:pPr>
            <a:r>
              <a:rPr lang="en-GB" sz="2800" dirty="0"/>
              <a:t>Project “Orleans”</a:t>
            </a:r>
          </a:p>
          <a:p>
            <a:pPr marL="514350" lvl="2" indent="-285750">
              <a:buFont typeface="Arial" panose="020B0604020202020204" pitchFamily="34" charset="0"/>
              <a:buChar char="•"/>
            </a:pPr>
            <a:r>
              <a:rPr lang="en-GB" sz="1400" dirty="0"/>
              <a:t>Open source - </a:t>
            </a:r>
            <a:r>
              <a:rPr lang="en-GB" sz="1400" dirty="0">
                <a:hlinkClick r:id="rId2"/>
              </a:rPr>
              <a:t>https://github.com/dotnet/orleans</a:t>
            </a:r>
            <a:endParaRPr lang="en-GB" sz="1400" dirty="0"/>
          </a:p>
          <a:p>
            <a:pPr marL="514350" lvl="2" indent="-285750">
              <a:buFont typeface="Arial" panose="020B0604020202020204" pitchFamily="34" charset="0"/>
              <a:buChar char="•"/>
            </a:pPr>
            <a:r>
              <a:rPr lang="en-GB" sz="1400" dirty="0"/>
              <a:t>Developed by Microsoft Research, used in Xbox Halo 4 and 5</a:t>
            </a:r>
            <a:endParaRPr lang="en-GB" sz="800" dirty="0"/>
          </a:p>
          <a:p>
            <a:pPr marL="285750" indent="-285750">
              <a:buFont typeface="Arial" panose="020B0604020202020204" pitchFamily="34" charset="0"/>
              <a:buChar char="•"/>
            </a:pPr>
            <a:r>
              <a:rPr lang="en-GB" sz="2800" dirty="0"/>
              <a:t>Service Fabric</a:t>
            </a:r>
          </a:p>
          <a:p>
            <a:pPr marL="514350" lvl="2" indent="-285750">
              <a:buFont typeface="Arial" panose="020B0604020202020204" pitchFamily="34" charset="0"/>
              <a:buChar char="•"/>
            </a:pPr>
            <a:r>
              <a:rPr lang="en-GB" sz="1400" dirty="0"/>
              <a:t>Implements Reliable Actors application framework </a:t>
            </a:r>
            <a:endParaRPr lang="en-GB" sz="2800" dirty="0"/>
          </a:p>
        </p:txBody>
      </p:sp>
      <p:grpSp>
        <p:nvGrpSpPr>
          <p:cNvPr id="596" name="Group 595"/>
          <p:cNvGrpSpPr/>
          <p:nvPr/>
        </p:nvGrpSpPr>
        <p:grpSpPr>
          <a:xfrm>
            <a:off x="7103559" y="2417142"/>
            <a:ext cx="5053753" cy="2664296"/>
            <a:chOff x="4922093" y="2273126"/>
            <a:chExt cx="7069977" cy="3469778"/>
          </a:xfrm>
        </p:grpSpPr>
        <p:grpSp>
          <p:nvGrpSpPr>
            <p:cNvPr id="299" name="Group 298"/>
            <p:cNvGrpSpPr/>
            <p:nvPr/>
          </p:nvGrpSpPr>
          <p:grpSpPr>
            <a:xfrm>
              <a:off x="4922093" y="2273126"/>
              <a:ext cx="7069977" cy="3469778"/>
              <a:chOff x="756457" y="1386149"/>
              <a:chExt cx="7069977" cy="3469778"/>
            </a:xfrm>
          </p:grpSpPr>
          <p:grpSp>
            <p:nvGrpSpPr>
              <p:cNvPr id="300" name="Group 299"/>
              <p:cNvGrpSpPr/>
              <p:nvPr/>
            </p:nvGrpSpPr>
            <p:grpSpPr>
              <a:xfrm>
                <a:off x="756457" y="1386149"/>
                <a:ext cx="1296786" cy="3469777"/>
                <a:chOff x="756457" y="1482807"/>
                <a:chExt cx="1296786" cy="3469777"/>
              </a:xfrm>
            </p:grpSpPr>
            <p:pic>
              <p:nvPicPr>
                <p:cNvPr id="587" name="Picture 586"/>
                <p:cNvPicPr>
                  <a:picLocks noChangeAspect="1"/>
                </p:cNvPicPr>
                <p:nvPr/>
              </p:nvPicPr>
              <p:blipFill>
                <a:blip r:embed="rId3"/>
                <a:stretch>
                  <a:fillRect/>
                </a:stretch>
              </p:blipFill>
              <p:spPr>
                <a:xfrm>
                  <a:off x="974031" y="1929917"/>
                  <a:ext cx="861638" cy="682000"/>
                </a:xfrm>
                <a:prstGeom prst="rect">
                  <a:avLst/>
                </a:prstGeom>
              </p:spPr>
            </p:pic>
            <p:pic>
              <p:nvPicPr>
                <p:cNvPr id="588" name="Picture 587"/>
                <p:cNvPicPr>
                  <a:picLocks noChangeAspect="1"/>
                </p:cNvPicPr>
                <p:nvPr/>
              </p:nvPicPr>
              <p:blipFill>
                <a:blip r:embed="rId4"/>
                <a:stretch>
                  <a:fillRect/>
                </a:stretch>
              </p:blipFill>
              <p:spPr>
                <a:xfrm>
                  <a:off x="974031" y="2981476"/>
                  <a:ext cx="861638" cy="682000"/>
                </a:xfrm>
                <a:prstGeom prst="rect">
                  <a:avLst/>
                </a:prstGeom>
              </p:spPr>
            </p:pic>
            <p:pic>
              <p:nvPicPr>
                <p:cNvPr id="589" name="Picture 588"/>
                <p:cNvPicPr>
                  <a:picLocks noChangeAspect="1"/>
                </p:cNvPicPr>
                <p:nvPr/>
              </p:nvPicPr>
              <p:blipFill>
                <a:blip r:embed="rId5"/>
                <a:stretch>
                  <a:fillRect/>
                </a:stretch>
              </p:blipFill>
              <p:spPr>
                <a:xfrm>
                  <a:off x="974031" y="4033035"/>
                  <a:ext cx="861638" cy="682000"/>
                </a:xfrm>
                <a:prstGeom prst="rect">
                  <a:avLst/>
                </a:prstGeom>
              </p:spPr>
            </p:pic>
            <p:sp>
              <p:nvSpPr>
                <p:cNvPr id="590" name="Rounded Rectangle 9"/>
                <p:cNvSpPr/>
                <p:nvPr/>
              </p:nvSpPr>
              <p:spPr>
                <a:xfrm>
                  <a:off x="756457" y="1482807"/>
                  <a:ext cx="1296786"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1100" dirty="0">
                      <a:solidFill>
                        <a:srgbClr val="0070C0"/>
                      </a:solidFill>
                    </a:rPr>
                    <a:t>Frontends</a:t>
                  </a:r>
                </a:p>
              </p:txBody>
            </p:sp>
          </p:grpSp>
          <p:sp>
            <p:nvSpPr>
              <p:cNvPr id="301" name="Rounded Rectangle 10"/>
              <p:cNvSpPr/>
              <p:nvPr/>
            </p:nvSpPr>
            <p:spPr>
              <a:xfrm>
                <a:off x="2680853" y="1386150"/>
                <a:ext cx="3221183"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tIns="0" bIns="0" rtlCol="0" anchor="t"/>
              <a:lstStyle/>
              <a:p>
                <a:pPr algn="ctr"/>
                <a:r>
                  <a:rPr lang="en-US" sz="1100" dirty="0">
                    <a:solidFill>
                      <a:schemeClr val="bg1"/>
                    </a:solidFill>
                  </a:rPr>
                  <a:t>Actor-based Middle Tier</a:t>
                </a:r>
              </a:p>
            </p:txBody>
          </p:sp>
          <p:grpSp>
            <p:nvGrpSpPr>
              <p:cNvPr id="302" name="Group 301"/>
              <p:cNvGrpSpPr/>
              <p:nvPr/>
            </p:nvGrpSpPr>
            <p:grpSpPr>
              <a:xfrm>
                <a:off x="6529648" y="1386150"/>
                <a:ext cx="1296786" cy="3469777"/>
                <a:chOff x="4605251" y="1481980"/>
                <a:chExt cx="1296786" cy="3469777"/>
              </a:xfrm>
            </p:grpSpPr>
            <p:pic>
              <p:nvPicPr>
                <p:cNvPr id="585" name="Picture 584"/>
                <p:cNvPicPr>
                  <a:picLocks noChangeAspect="1"/>
                </p:cNvPicPr>
                <p:nvPr/>
              </p:nvPicPr>
              <p:blipFill>
                <a:blip r:embed="rId6"/>
                <a:stretch>
                  <a:fillRect/>
                </a:stretch>
              </p:blipFill>
              <p:spPr>
                <a:xfrm>
                  <a:off x="4822825" y="2981476"/>
                  <a:ext cx="861638" cy="682000"/>
                </a:xfrm>
                <a:prstGeom prst="rect">
                  <a:avLst/>
                </a:prstGeom>
              </p:spPr>
            </p:pic>
            <p:sp>
              <p:nvSpPr>
                <p:cNvPr id="586" name="Rounded Rectangle 19"/>
                <p:cNvSpPr/>
                <p:nvPr/>
              </p:nvSpPr>
              <p:spPr>
                <a:xfrm>
                  <a:off x="4605251" y="1481980"/>
                  <a:ext cx="1296786" cy="3469777"/>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lstStyle/>
                <a:p>
                  <a:pPr algn="ctr"/>
                  <a:r>
                    <a:rPr lang="en-US" sz="1100" dirty="0">
                      <a:solidFill>
                        <a:schemeClr val="bg1"/>
                      </a:solidFill>
                    </a:rPr>
                    <a:t>Storage</a:t>
                  </a:r>
                </a:p>
              </p:txBody>
            </p:sp>
          </p:grpSp>
          <p:sp>
            <p:nvSpPr>
              <p:cNvPr id="303" name="Striped Right Arrow 28"/>
              <p:cNvSpPr/>
              <p:nvPr/>
            </p:nvSpPr>
            <p:spPr>
              <a:xfrm>
                <a:off x="2230878" y="2945766"/>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200">
                  <a:gradFill>
                    <a:gsLst>
                      <a:gs pos="0">
                        <a:schemeClr val="tx2"/>
                      </a:gs>
                      <a:gs pos="100000">
                        <a:schemeClr val="tx2"/>
                      </a:gs>
                    </a:gsLst>
                    <a:lin ang="16200000" scaled="0"/>
                  </a:gradFill>
                </a:endParaRPr>
              </a:p>
            </p:txBody>
          </p:sp>
          <p:sp>
            <p:nvSpPr>
              <p:cNvPr id="304" name="Striped Right Arrow 30"/>
              <p:cNvSpPr/>
              <p:nvPr/>
            </p:nvSpPr>
            <p:spPr>
              <a:xfrm>
                <a:off x="6057722" y="2945766"/>
                <a:ext cx="395416" cy="560104"/>
              </a:xfrm>
              <a:prstGeom prst="stripedRightArrow">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200">
                  <a:gradFill>
                    <a:gsLst>
                      <a:gs pos="0">
                        <a:schemeClr val="tx2"/>
                      </a:gs>
                      <a:gs pos="100000">
                        <a:schemeClr val="tx2"/>
                      </a:gs>
                    </a:gsLst>
                    <a:lin ang="16200000" scaled="0"/>
                  </a:gradFill>
                </a:endParaRPr>
              </a:p>
            </p:txBody>
          </p:sp>
          <p:sp>
            <p:nvSpPr>
              <p:cNvPr id="305" name="Freeform 46"/>
              <p:cNvSpPr>
                <a:spLocks noEditPoints="1"/>
              </p:cNvSpPr>
              <p:nvPr/>
            </p:nvSpPr>
            <p:spPr bwMode="black">
              <a:xfrm>
                <a:off x="3227228" y="2368461"/>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06" name="Freeform 22"/>
              <p:cNvSpPr>
                <a:spLocks noEditPoints="1"/>
              </p:cNvSpPr>
              <p:nvPr/>
            </p:nvSpPr>
            <p:spPr bwMode="black">
              <a:xfrm>
                <a:off x="3848132" y="2370716"/>
                <a:ext cx="253119" cy="254139"/>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nvGrpSpPr>
              <p:cNvPr id="307" name="Group 306"/>
              <p:cNvGrpSpPr/>
              <p:nvPr/>
            </p:nvGrpSpPr>
            <p:grpSpPr>
              <a:xfrm>
                <a:off x="3575081" y="2088506"/>
                <a:ext cx="252097" cy="252097"/>
                <a:chOff x="4604545" y="1640238"/>
                <a:chExt cx="392110" cy="392110"/>
              </a:xfrm>
              <a:solidFill>
                <a:sysClr val="windowText" lastClr="000000"/>
              </a:solidFill>
            </p:grpSpPr>
            <p:grpSp>
              <p:nvGrpSpPr>
                <p:cNvPr id="577" name="Group 36"/>
                <p:cNvGrpSpPr/>
                <p:nvPr/>
              </p:nvGrpSpPr>
              <p:grpSpPr bwMode="black">
                <a:xfrm>
                  <a:off x="4673640" y="1736214"/>
                  <a:ext cx="253920" cy="200159"/>
                  <a:chOff x="3358790" y="376388"/>
                  <a:chExt cx="1516063" cy="1195388"/>
                </a:xfrm>
                <a:grpFill/>
              </p:grpSpPr>
              <p:sp>
                <p:nvSpPr>
                  <p:cNvPr id="57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8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8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8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83" name="Oval 30"/>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84" name="Oval 31"/>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grpSp>
            <p:sp>
              <p:nvSpPr>
                <p:cNvPr id="578" name="Donut 31"/>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8" name="Group 307"/>
              <p:cNvGrpSpPr/>
              <p:nvPr/>
            </p:nvGrpSpPr>
            <p:grpSpPr>
              <a:xfrm>
                <a:off x="4218442" y="2583661"/>
                <a:ext cx="252097" cy="252097"/>
                <a:chOff x="4046256" y="2408118"/>
                <a:chExt cx="392110" cy="392110"/>
              </a:xfrm>
              <a:solidFill>
                <a:sysClr val="windowText" lastClr="000000"/>
              </a:solidFill>
            </p:grpSpPr>
            <p:grpSp>
              <p:nvGrpSpPr>
                <p:cNvPr id="564" name="Group 142"/>
                <p:cNvGrpSpPr/>
                <p:nvPr/>
              </p:nvGrpSpPr>
              <p:grpSpPr bwMode="black">
                <a:xfrm>
                  <a:off x="4134994" y="2521400"/>
                  <a:ext cx="214635" cy="165546"/>
                  <a:chOff x="6673850" y="4338638"/>
                  <a:chExt cx="1403351" cy="1082675"/>
                </a:xfrm>
                <a:grpFill/>
              </p:grpSpPr>
              <p:sp>
                <p:nvSpPr>
                  <p:cNvPr id="566"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67"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68"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69"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70"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71"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72"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73"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74"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75"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76"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565" name="Donut 40"/>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09" name="Group 308"/>
              <p:cNvGrpSpPr/>
              <p:nvPr/>
            </p:nvGrpSpPr>
            <p:grpSpPr>
              <a:xfrm>
                <a:off x="3917640" y="1937846"/>
                <a:ext cx="252097" cy="252097"/>
                <a:chOff x="4046256" y="2408118"/>
                <a:chExt cx="392110" cy="392110"/>
              </a:xfrm>
              <a:solidFill>
                <a:sysClr val="windowText" lastClr="000000"/>
              </a:solidFill>
            </p:grpSpPr>
            <p:grpSp>
              <p:nvGrpSpPr>
                <p:cNvPr id="551" name="Group 142"/>
                <p:cNvGrpSpPr/>
                <p:nvPr/>
              </p:nvGrpSpPr>
              <p:grpSpPr bwMode="black">
                <a:xfrm>
                  <a:off x="4134994" y="2521400"/>
                  <a:ext cx="214635" cy="165546"/>
                  <a:chOff x="6673850" y="4338638"/>
                  <a:chExt cx="1403351" cy="1082675"/>
                </a:xfrm>
                <a:grpFill/>
              </p:grpSpPr>
              <p:sp>
                <p:nvSpPr>
                  <p:cNvPr id="553"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54"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55"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56"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57"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58"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59"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60"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61"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62"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63"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552" name="Donut 54"/>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0" name="Group 309"/>
              <p:cNvGrpSpPr/>
              <p:nvPr/>
            </p:nvGrpSpPr>
            <p:grpSpPr>
              <a:xfrm>
                <a:off x="3528219" y="2676852"/>
                <a:ext cx="252097" cy="252097"/>
                <a:chOff x="3233165" y="1874357"/>
                <a:chExt cx="392110" cy="392110"/>
              </a:xfrm>
              <a:solidFill>
                <a:sysClr val="windowText" lastClr="000000"/>
              </a:solidFill>
            </p:grpSpPr>
            <p:sp>
              <p:nvSpPr>
                <p:cNvPr id="549"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50" name="Donut 68"/>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11" name="Freeform 10"/>
              <p:cNvSpPr>
                <a:spLocks noEditPoints="1"/>
              </p:cNvSpPr>
              <p:nvPr/>
            </p:nvSpPr>
            <p:spPr bwMode="black">
              <a:xfrm>
                <a:off x="3218613" y="1937846"/>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12" name="Freeform 14"/>
              <p:cNvSpPr>
                <a:spLocks noEditPoints="1"/>
              </p:cNvSpPr>
              <p:nvPr/>
            </p:nvSpPr>
            <p:spPr bwMode="black">
              <a:xfrm>
                <a:off x="4339274" y="2218035"/>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nvGrpSpPr>
              <p:cNvPr id="313" name="Group 312"/>
              <p:cNvGrpSpPr/>
              <p:nvPr/>
            </p:nvGrpSpPr>
            <p:grpSpPr>
              <a:xfrm>
                <a:off x="2906880" y="2257513"/>
                <a:ext cx="252097" cy="252097"/>
                <a:chOff x="4179295" y="3183652"/>
                <a:chExt cx="392110" cy="392110"/>
              </a:xfrm>
              <a:solidFill>
                <a:sysClr val="windowText" lastClr="000000"/>
              </a:solidFill>
            </p:grpSpPr>
            <p:sp>
              <p:nvSpPr>
                <p:cNvPr id="547"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48" name="Donut 73"/>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14" name="Freeform 46"/>
              <p:cNvSpPr>
                <a:spLocks noEditPoints="1"/>
              </p:cNvSpPr>
              <p:nvPr/>
            </p:nvSpPr>
            <p:spPr bwMode="black">
              <a:xfrm>
                <a:off x="3211124" y="3290289"/>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15" name="Freeform 22"/>
              <p:cNvSpPr>
                <a:spLocks noEditPoints="1"/>
              </p:cNvSpPr>
              <p:nvPr/>
            </p:nvSpPr>
            <p:spPr bwMode="black">
              <a:xfrm>
                <a:off x="4293527" y="1889209"/>
                <a:ext cx="253119" cy="254139"/>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nvGrpSpPr>
              <p:cNvPr id="316" name="Group 315"/>
              <p:cNvGrpSpPr/>
              <p:nvPr/>
            </p:nvGrpSpPr>
            <p:grpSpPr>
              <a:xfrm>
                <a:off x="3558977" y="3010334"/>
                <a:ext cx="252097" cy="252097"/>
                <a:chOff x="4604545" y="1640238"/>
                <a:chExt cx="392110" cy="392110"/>
              </a:xfrm>
              <a:solidFill>
                <a:sysClr val="windowText" lastClr="000000"/>
              </a:solidFill>
            </p:grpSpPr>
            <p:grpSp>
              <p:nvGrpSpPr>
                <p:cNvPr id="539" name="Group 36"/>
                <p:cNvGrpSpPr/>
                <p:nvPr/>
              </p:nvGrpSpPr>
              <p:grpSpPr bwMode="black">
                <a:xfrm>
                  <a:off x="4673640" y="1736214"/>
                  <a:ext cx="253920" cy="200159"/>
                  <a:chOff x="3358790" y="376388"/>
                  <a:chExt cx="1516063" cy="1195388"/>
                </a:xfrm>
                <a:grpFill/>
              </p:grpSpPr>
              <p:sp>
                <p:nvSpPr>
                  <p:cNvPr id="541"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42"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43"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44"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45" name="Oval 30"/>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46" name="Oval 31"/>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grpSp>
            <p:sp>
              <p:nvSpPr>
                <p:cNvPr id="540" name="Donut 78"/>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7" name="Group 316"/>
              <p:cNvGrpSpPr/>
              <p:nvPr/>
            </p:nvGrpSpPr>
            <p:grpSpPr>
              <a:xfrm>
                <a:off x="2883064" y="1849643"/>
                <a:ext cx="252097" cy="252097"/>
                <a:chOff x="4046256" y="2408118"/>
                <a:chExt cx="392110" cy="392110"/>
              </a:xfrm>
              <a:solidFill>
                <a:sysClr val="windowText" lastClr="000000"/>
              </a:solidFill>
            </p:grpSpPr>
            <p:grpSp>
              <p:nvGrpSpPr>
                <p:cNvPr id="526" name="Group 142"/>
                <p:cNvGrpSpPr/>
                <p:nvPr/>
              </p:nvGrpSpPr>
              <p:grpSpPr bwMode="black">
                <a:xfrm>
                  <a:off x="4134994" y="2521400"/>
                  <a:ext cx="214635" cy="165546"/>
                  <a:chOff x="6673850" y="4338638"/>
                  <a:chExt cx="1403351" cy="1082675"/>
                </a:xfrm>
                <a:grpFill/>
              </p:grpSpPr>
              <p:sp>
                <p:nvSpPr>
                  <p:cNvPr id="52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2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3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31"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3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3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3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35"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3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3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3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527" name="Donut 87"/>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8" name="Group 317"/>
              <p:cNvGrpSpPr/>
              <p:nvPr/>
            </p:nvGrpSpPr>
            <p:grpSpPr>
              <a:xfrm>
                <a:off x="3901536" y="2859674"/>
                <a:ext cx="252097" cy="252097"/>
                <a:chOff x="4046256" y="2408118"/>
                <a:chExt cx="392110" cy="392110"/>
              </a:xfrm>
              <a:solidFill>
                <a:sysClr val="windowText" lastClr="000000"/>
              </a:solidFill>
            </p:grpSpPr>
            <p:grpSp>
              <p:nvGrpSpPr>
                <p:cNvPr id="513" name="Group 142"/>
                <p:cNvGrpSpPr/>
                <p:nvPr/>
              </p:nvGrpSpPr>
              <p:grpSpPr bwMode="black">
                <a:xfrm>
                  <a:off x="4134994" y="2521400"/>
                  <a:ext cx="214635" cy="165546"/>
                  <a:chOff x="6673850" y="4338638"/>
                  <a:chExt cx="1403351" cy="1082675"/>
                </a:xfrm>
                <a:grpFill/>
              </p:grpSpPr>
              <p:sp>
                <p:nvSpPr>
                  <p:cNvPr id="515"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16"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17"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18"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19"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20"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21"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22"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23"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24"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25"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514" name="Donut 101"/>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19" name="Group 318"/>
              <p:cNvGrpSpPr/>
              <p:nvPr/>
            </p:nvGrpSpPr>
            <p:grpSpPr>
              <a:xfrm>
                <a:off x="2942264" y="2602588"/>
                <a:ext cx="252097" cy="252097"/>
                <a:chOff x="3233165" y="1874357"/>
                <a:chExt cx="392110" cy="392110"/>
              </a:xfrm>
              <a:solidFill>
                <a:sysClr val="windowText" lastClr="000000"/>
              </a:solidFill>
            </p:grpSpPr>
            <p:sp>
              <p:nvSpPr>
                <p:cNvPr id="511"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12" name="Donut 115"/>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20" name="Freeform 10"/>
              <p:cNvSpPr>
                <a:spLocks noEditPoints="1"/>
              </p:cNvSpPr>
              <p:nvPr/>
            </p:nvSpPr>
            <p:spPr bwMode="black">
              <a:xfrm>
                <a:off x="3202509" y="2859674"/>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21" name="Freeform 14"/>
              <p:cNvSpPr>
                <a:spLocks noEditPoints="1"/>
              </p:cNvSpPr>
              <p:nvPr/>
            </p:nvSpPr>
            <p:spPr bwMode="black">
              <a:xfrm>
                <a:off x="4344350" y="2996744"/>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nvGrpSpPr>
              <p:cNvPr id="322" name="Group 321"/>
              <p:cNvGrpSpPr/>
              <p:nvPr/>
            </p:nvGrpSpPr>
            <p:grpSpPr>
              <a:xfrm>
                <a:off x="2867523" y="3065235"/>
                <a:ext cx="252097" cy="252097"/>
                <a:chOff x="4179295" y="3183652"/>
                <a:chExt cx="392110" cy="392110"/>
              </a:xfrm>
              <a:solidFill>
                <a:sysClr val="windowText" lastClr="000000"/>
              </a:solidFill>
            </p:grpSpPr>
            <p:sp>
              <p:nvSpPr>
                <p:cNvPr id="509"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10" name="Donut 120"/>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23" name="Freeform 46"/>
              <p:cNvSpPr>
                <a:spLocks noEditPoints="1"/>
              </p:cNvSpPr>
              <p:nvPr/>
            </p:nvSpPr>
            <p:spPr bwMode="black">
              <a:xfrm>
                <a:off x="3659417" y="3819053"/>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24" name="Freeform 22"/>
              <p:cNvSpPr>
                <a:spLocks noEditPoints="1"/>
              </p:cNvSpPr>
              <p:nvPr/>
            </p:nvSpPr>
            <p:spPr bwMode="black">
              <a:xfrm>
                <a:off x="4280321" y="3821308"/>
                <a:ext cx="253119" cy="254139"/>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nvGrpSpPr>
              <p:cNvPr id="325" name="Group 324"/>
              <p:cNvGrpSpPr/>
              <p:nvPr/>
            </p:nvGrpSpPr>
            <p:grpSpPr>
              <a:xfrm>
                <a:off x="4007270" y="3539098"/>
                <a:ext cx="252097" cy="252097"/>
                <a:chOff x="4604545" y="1640238"/>
                <a:chExt cx="392110" cy="392110"/>
              </a:xfrm>
              <a:solidFill>
                <a:sysClr val="windowText" lastClr="000000"/>
              </a:solidFill>
            </p:grpSpPr>
            <p:grpSp>
              <p:nvGrpSpPr>
                <p:cNvPr id="501" name="Group 36"/>
                <p:cNvGrpSpPr/>
                <p:nvPr/>
              </p:nvGrpSpPr>
              <p:grpSpPr bwMode="black">
                <a:xfrm>
                  <a:off x="4673640" y="1736214"/>
                  <a:ext cx="253920" cy="200159"/>
                  <a:chOff x="3358790" y="376388"/>
                  <a:chExt cx="1516063" cy="1195388"/>
                </a:xfrm>
                <a:grpFill/>
              </p:grpSpPr>
              <p:sp>
                <p:nvSpPr>
                  <p:cNvPr id="503"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04"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05"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06"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07" name="Oval 30"/>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508" name="Oval 31"/>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grpSp>
            <p:sp>
              <p:nvSpPr>
                <p:cNvPr id="502" name="Donut 125"/>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6" name="Group 325"/>
              <p:cNvGrpSpPr/>
              <p:nvPr/>
            </p:nvGrpSpPr>
            <p:grpSpPr>
              <a:xfrm>
                <a:off x="3923335" y="3217787"/>
                <a:ext cx="252097" cy="252097"/>
                <a:chOff x="4046256" y="2408118"/>
                <a:chExt cx="392110" cy="392110"/>
              </a:xfrm>
              <a:solidFill>
                <a:sysClr val="windowText" lastClr="000000"/>
              </a:solidFill>
            </p:grpSpPr>
            <p:grpSp>
              <p:nvGrpSpPr>
                <p:cNvPr id="488" name="Group 142"/>
                <p:cNvGrpSpPr/>
                <p:nvPr/>
              </p:nvGrpSpPr>
              <p:grpSpPr bwMode="black">
                <a:xfrm>
                  <a:off x="4134994" y="2521400"/>
                  <a:ext cx="214635" cy="165546"/>
                  <a:chOff x="6673850" y="4338638"/>
                  <a:chExt cx="1403351" cy="1082675"/>
                </a:xfrm>
                <a:grpFill/>
              </p:grpSpPr>
              <p:sp>
                <p:nvSpPr>
                  <p:cNvPr id="490"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91"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92"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93"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94"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95"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96"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97"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98"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99"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500"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489" name="Donut 134"/>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7" name="Group 326"/>
              <p:cNvGrpSpPr/>
              <p:nvPr/>
            </p:nvGrpSpPr>
            <p:grpSpPr>
              <a:xfrm>
                <a:off x="2921420" y="3543052"/>
                <a:ext cx="252097" cy="252097"/>
                <a:chOff x="4046256" y="2408118"/>
                <a:chExt cx="392110" cy="392110"/>
              </a:xfrm>
              <a:solidFill>
                <a:sysClr val="windowText" lastClr="000000"/>
              </a:solidFill>
            </p:grpSpPr>
            <p:grpSp>
              <p:nvGrpSpPr>
                <p:cNvPr id="475" name="Group 142"/>
                <p:cNvGrpSpPr/>
                <p:nvPr/>
              </p:nvGrpSpPr>
              <p:grpSpPr bwMode="black">
                <a:xfrm>
                  <a:off x="4134994" y="2521400"/>
                  <a:ext cx="214635" cy="165546"/>
                  <a:chOff x="6673850" y="4338638"/>
                  <a:chExt cx="1403351" cy="1082675"/>
                </a:xfrm>
                <a:grpFill/>
              </p:grpSpPr>
              <p:sp>
                <p:nvSpPr>
                  <p:cNvPr id="47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7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7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80"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8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8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8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84"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8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8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8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476" name="Donut 148"/>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28" name="Group 327"/>
              <p:cNvGrpSpPr/>
              <p:nvPr/>
            </p:nvGrpSpPr>
            <p:grpSpPr>
              <a:xfrm>
                <a:off x="3975202" y="4003267"/>
                <a:ext cx="252097" cy="252097"/>
                <a:chOff x="3233165" y="1874357"/>
                <a:chExt cx="392110" cy="392110"/>
              </a:xfrm>
              <a:solidFill>
                <a:sysClr val="windowText" lastClr="000000"/>
              </a:solidFill>
            </p:grpSpPr>
            <p:sp>
              <p:nvSpPr>
                <p:cNvPr id="473"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74" name="Donut 162"/>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29" name="Freeform 10"/>
              <p:cNvSpPr>
                <a:spLocks noEditPoints="1"/>
              </p:cNvSpPr>
              <p:nvPr/>
            </p:nvSpPr>
            <p:spPr bwMode="black">
              <a:xfrm>
                <a:off x="3650802" y="3388438"/>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30" name="Freeform 14"/>
              <p:cNvSpPr>
                <a:spLocks noEditPoints="1"/>
              </p:cNvSpPr>
              <p:nvPr/>
            </p:nvSpPr>
            <p:spPr bwMode="black">
              <a:xfrm>
                <a:off x="3097098" y="3893498"/>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nvGrpSpPr>
              <p:cNvPr id="331" name="Group 330"/>
              <p:cNvGrpSpPr/>
              <p:nvPr/>
            </p:nvGrpSpPr>
            <p:grpSpPr>
              <a:xfrm>
                <a:off x="3315816" y="3593999"/>
                <a:ext cx="252097" cy="252097"/>
                <a:chOff x="4179295" y="3183652"/>
                <a:chExt cx="392110" cy="392110"/>
              </a:xfrm>
              <a:solidFill>
                <a:sysClr val="windowText" lastClr="000000"/>
              </a:solidFill>
            </p:grpSpPr>
            <p:sp>
              <p:nvSpPr>
                <p:cNvPr id="47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72" name="Donut 167"/>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2" name="Group 331"/>
              <p:cNvGrpSpPr/>
              <p:nvPr/>
            </p:nvGrpSpPr>
            <p:grpSpPr>
              <a:xfrm>
                <a:off x="3155362" y="4380249"/>
                <a:ext cx="252097" cy="252097"/>
                <a:chOff x="4604545" y="1640238"/>
                <a:chExt cx="392110" cy="392110"/>
              </a:xfrm>
              <a:solidFill>
                <a:sysClr val="windowText" lastClr="000000"/>
              </a:solidFill>
            </p:grpSpPr>
            <p:grpSp>
              <p:nvGrpSpPr>
                <p:cNvPr id="463" name="Group 36"/>
                <p:cNvGrpSpPr/>
                <p:nvPr/>
              </p:nvGrpSpPr>
              <p:grpSpPr bwMode="black">
                <a:xfrm>
                  <a:off x="4673640" y="1736214"/>
                  <a:ext cx="253920" cy="200159"/>
                  <a:chOff x="3358790" y="376388"/>
                  <a:chExt cx="1516063" cy="1195388"/>
                </a:xfrm>
                <a:grpFill/>
              </p:grpSpPr>
              <p:sp>
                <p:nvSpPr>
                  <p:cNvPr id="465"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66"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67"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68"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69" name="Oval 30"/>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70" name="Oval 31"/>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grpSp>
            <p:sp>
              <p:nvSpPr>
                <p:cNvPr id="464" name="Donut 172"/>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33" name="Group 332"/>
              <p:cNvGrpSpPr/>
              <p:nvPr/>
            </p:nvGrpSpPr>
            <p:grpSpPr>
              <a:xfrm>
                <a:off x="3497921" y="4229589"/>
                <a:ext cx="252097" cy="252097"/>
                <a:chOff x="4046256" y="2408118"/>
                <a:chExt cx="392110" cy="392110"/>
              </a:xfrm>
              <a:solidFill>
                <a:sysClr val="windowText" lastClr="000000"/>
              </a:solidFill>
            </p:grpSpPr>
            <p:grpSp>
              <p:nvGrpSpPr>
                <p:cNvPr id="450" name="Group 142"/>
                <p:cNvGrpSpPr/>
                <p:nvPr/>
              </p:nvGrpSpPr>
              <p:grpSpPr bwMode="black">
                <a:xfrm>
                  <a:off x="4134994" y="2521400"/>
                  <a:ext cx="214635" cy="165546"/>
                  <a:chOff x="6673850" y="4338638"/>
                  <a:chExt cx="1403351" cy="1082675"/>
                </a:xfrm>
                <a:grpFill/>
              </p:grpSpPr>
              <p:sp>
                <p:nvSpPr>
                  <p:cNvPr id="452"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53"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54"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55"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56"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57"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58"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59"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60"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61"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62"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451" name="Donut 195"/>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4" name="Freeform 10"/>
              <p:cNvSpPr>
                <a:spLocks noEditPoints="1"/>
              </p:cNvSpPr>
              <p:nvPr/>
            </p:nvSpPr>
            <p:spPr bwMode="black">
              <a:xfrm>
                <a:off x="2798894" y="4229589"/>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35" name="Freeform 14"/>
              <p:cNvSpPr>
                <a:spLocks noEditPoints="1"/>
              </p:cNvSpPr>
              <p:nvPr/>
            </p:nvSpPr>
            <p:spPr bwMode="black">
              <a:xfrm>
                <a:off x="3819846" y="4451666"/>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nvGrpSpPr>
              <p:cNvPr id="336" name="Group 335"/>
              <p:cNvGrpSpPr/>
              <p:nvPr/>
            </p:nvGrpSpPr>
            <p:grpSpPr>
              <a:xfrm>
                <a:off x="4303230" y="3446501"/>
                <a:ext cx="252097" cy="252097"/>
                <a:chOff x="4179295" y="3183652"/>
                <a:chExt cx="392110" cy="392110"/>
              </a:xfrm>
              <a:solidFill>
                <a:sysClr val="windowText" lastClr="000000"/>
              </a:solidFill>
            </p:grpSpPr>
            <p:sp>
              <p:nvSpPr>
                <p:cNvPr id="448"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49" name="Donut 214"/>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37" name="Freeform 46"/>
              <p:cNvSpPr>
                <a:spLocks noEditPoints="1"/>
              </p:cNvSpPr>
              <p:nvPr/>
            </p:nvSpPr>
            <p:spPr bwMode="black">
              <a:xfrm>
                <a:off x="4718604" y="2419215"/>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38" name="Freeform 22"/>
              <p:cNvSpPr>
                <a:spLocks noEditPoints="1"/>
              </p:cNvSpPr>
              <p:nvPr/>
            </p:nvSpPr>
            <p:spPr bwMode="black">
              <a:xfrm>
                <a:off x="5339508" y="2421470"/>
                <a:ext cx="253119" cy="254139"/>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nvGrpSpPr>
              <p:cNvPr id="339" name="Group 338"/>
              <p:cNvGrpSpPr/>
              <p:nvPr/>
            </p:nvGrpSpPr>
            <p:grpSpPr>
              <a:xfrm>
                <a:off x="5066457" y="2139260"/>
                <a:ext cx="252097" cy="252097"/>
                <a:chOff x="4604545" y="1640238"/>
                <a:chExt cx="392110" cy="392110"/>
              </a:xfrm>
              <a:solidFill>
                <a:sysClr val="windowText" lastClr="000000"/>
              </a:solidFill>
            </p:grpSpPr>
            <p:grpSp>
              <p:nvGrpSpPr>
                <p:cNvPr id="440" name="Group 36"/>
                <p:cNvGrpSpPr/>
                <p:nvPr/>
              </p:nvGrpSpPr>
              <p:grpSpPr bwMode="black">
                <a:xfrm>
                  <a:off x="4673640" y="1736214"/>
                  <a:ext cx="253920" cy="200159"/>
                  <a:chOff x="3358790" y="376388"/>
                  <a:chExt cx="1516063" cy="1195388"/>
                </a:xfrm>
                <a:grpFill/>
              </p:grpSpPr>
              <p:sp>
                <p:nvSpPr>
                  <p:cNvPr id="442"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43"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44"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45"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46" name="Oval 30"/>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47" name="Oval 31"/>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grpSp>
            <p:sp>
              <p:nvSpPr>
                <p:cNvPr id="441" name="Donut 367"/>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0" name="Group 339"/>
              <p:cNvGrpSpPr/>
              <p:nvPr/>
            </p:nvGrpSpPr>
            <p:grpSpPr>
              <a:xfrm>
                <a:off x="5409016" y="1988600"/>
                <a:ext cx="252097" cy="252097"/>
                <a:chOff x="4046256" y="2408118"/>
                <a:chExt cx="392110" cy="392110"/>
              </a:xfrm>
              <a:solidFill>
                <a:sysClr val="windowText" lastClr="000000"/>
              </a:solidFill>
            </p:grpSpPr>
            <p:grpSp>
              <p:nvGrpSpPr>
                <p:cNvPr id="427" name="Group 142"/>
                <p:cNvGrpSpPr/>
                <p:nvPr/>
              </p:nvGrpSpPr>
              <p:grpSpPr bwMode="black">
                <a:xfrm>
                  <a:off x="4134994" y="2521400"/>
                  <a:ext cx="214635" cy="165546"/>
                  <a:chOff x="6673850" y="4338638"/>
                  <a:chExt cx="1403351" cy="1082675"/>
                </a:xfrm>
                <a:grpFill/>
              </p:grpSpPr>
              <p:sp>
                <p:nvSpPr>
                  <p:cNvPr id="429"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30"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31"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32"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33"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34"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35"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36"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37"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38"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39"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428" name="Donut 376"/>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1" name="Group 340"/>
              <p:cNvGrpSpPr/>
              <p:nvPr/>
            </p:nvGrpSpPr>
            <p:grpSpPr>
              <a:xfrm>
                <a:off x="5019595" y="2727606"/>
                <a:ext cx="252097" cy="252097"/>
                <a:chOff x="3233165" y="1874357"/>
                <a:chExt cx="392110" cy="392110"/>
              </a:xfrm>
              <a:solidFill>
                <a:sysClr val="windowText" lastClr="000000"/>
              </a:solidFill>
            </p:grpSpPr>
            <p:sp>
              <p:nvSpPr>
                <p:cNvPr id="425"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26" name="Donut 390"/>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42" name="Freeform 10"/>
              <p:cNvSpPr>
                <a:spLocks noEditPoints="1"/>
              </p:cNvSpPr>
              <p:nvPr/>
            </p:nvSpPr>
            <p:spPr bwMode="black">
              <a:xfrm>
                <a:off x="4709989" y="1988600"/>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43" name="Freeform 46"/>
              <p:cNvSpPr>
                <a:spLocks noEditPoints="1"/>
              </p:cNvSpPr>
              <p:nvPr/>
            </p:nvSpPr>
            <p:spPr bwMode="black">
              <a:xfrm>
                <a:off x="4702500" y="3341043"/>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nvGrpSpPr>
              <p:cNvPr id="344" name="Group 343"/>
              <p:cNvGrpSpPr/>
              <p:nvPr/>
            </p:nvGrpSpPr>
            <p:grpSpPr>
              <a:xfrm>
                <a:off x="5050353" y="3061088"/>
                <a:ext cx="252097" cy="252097"/>
                <a:chOff x="4604545" y="1640238"/>
                <a:chExt cx="392110" cy="392110"/>
              </a:xfrm>
              <a:solidFill>
                <a:sysClr val="windowText" lastClr="000000"/>
              </a:solidFill>
            </p:grpSpPr>
            <p:grpSp>
              <p:nvGrpSpPr>
                <p:cNvPr id="417" name="Group 36"/>
                <p:cNvGrpSpPr/>
                <p:nvPr/>
              </p:nvGrpSpPr>
              <p:grpSpPr bwMode="black">
                <a:xfrm>
                  <a:off x="4673640" y="1736214"/>
                  <a:ext cx="253920" cy="200159"/>
                  <a:chOff x="3358790" y="376388"/>
                  <a:chExt cx="1516063" cy="1195388"/>
                </a:xfrm>
                <a:grpFill/>
              </p:grpSpPr>
              <p:sp>
                <p:nvSpPr>
                  <p:cNvPr id="41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2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2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2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23" name="Oval 30"/>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24" name="Oval 31"/>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grpSp>
            <p:sp>
              <p:nvSpPr>
                <p:cNvPr id="418" name="Donut 398"/>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5" name="Group 344"/>
              <p:cNvGrpSpPr/>
              <p:nvPr/>
            </p:nvGrpSpPr>
            <p:grpSpPr>
              <a:xfrm>
                <a:off x="5392912" y="2910428"/>
                <a:ext cx="252097" cy="252097"/>
                <a:chOff x="4046256" y="2408118"/>
                <a:chExt cx="392110" cy="392110"/>
              </a:xfrm>
              <a:solidFill>
                <a:sysClr val="windowText" lastClr="000000"/>
              </a:solidFill>
            </p:grpSpPr>
            <p:grpSp>
              <p:nvGrpSpPr>
                <p:cNvPr id="404" name="Group 142"/>
                <p:cNvGrpSpPr/>
                <p:nvPr/>
              </p:nvGrpSpPr>
              <p:grpSpPr bwMode="black">
                <a:xfrm>
                  <a:off x="4134994" y="2521400"/>
                  <a:ext cx="214635" cy="165546"/>
                  <a:chOff x="6673850" y="4338638"/>
                  <a:chExt cx="1403351" cy="1082675"/>
                </a:xfrm>
                <a:grpFill/>
              </p:grpSpPr>
              <p:sp>
                <p:nvSpPr>
                  <p:cNvPr id="406"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07"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08"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09"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10"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11"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12"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13"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14"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15"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416"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405" name="Donut 421"/>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46" name="Freeform 10"/>
              <p:cNvSpPr>
                <a:spLocks noEditPoints="1"/>
              </p:cNvSpPr>
              <p:nvPr/>
            </p:nvSpPr>
            <p:spPr bwMode="black">
              <a:xfrm>
                <a:off x="4693885" y="2910428"/>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47" name="Freeform 46"/>
              <p:cNvSpPr>
                <a:spLocks noEditPoints="1"/>
              </p:cNvSpPr>
              <p:nvPr/>
            </p:nvSpPr>
            <p:spPr bwMode="black">
              <a:xfrm>
                <a:off x="5150793" y="3869807"/>
                <a:ext cx="258223" cy="24393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nvGrpSpPr>
              <p:cNvPr id="348" name="Group 347"/>
              <p:cNvGrpSpPr/>
              <p:nvPr/>
            </p:nvGrpSpPr>
            <p:grpSpPr>
              <a:xfrm>
                <a:off x="5498646" y="3589852"/>
                <a:ext cx="252097" cy="252097"/>
                <a:chOff x="4604545" y="1640238"/>
                <a:chExt cx="392110" cy="392110"/>
              </a:xfrm>
              <a:solidFill>
                <a:sysClr val="windowText" lastClr="000000"/>
              </a:solidFill>
            </p:grpSpPr>
            <p:grpSp>
              <p:nvGrpSpPr>
                <p:cNvPr id="396" name="Group 36"/>
                <p:cNvGrpSpPr/>
                <p:nvPr/>
              </p:nvGrpSpPr>
              <p:grpSpPr bwMode="black">
                <a:xfrm>
                  <a:off x="4673640" y="1736214"/>
                  <a:ext cx="253920" cy="200159"/>
                  <a:chOff x="3358790" y="376388"/>
                  <a:chExt cx="1516063" cy="1195388"/>
                </a:xfrm>
                <a:grpFill/>
              </p:grpSpPr>
              <p:sp>
                <p:nvSpPr>
                  <p:cNvPr id="398"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399"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0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0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02" name="Oval 30"/>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403" name="Oval 31"/>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grpSp>
            <p:sp>
              <p:nvSpPr>
                <p:cNvPr id="397" name="Donut 443"/>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49" name="Group 348"/>
              <p:cNvGrpSpPr/>
              <p:nvPr/>
            </p:nvGrpSpPr>
            <p:grpSpPr>
              <a:xfrm>
                <a:off x="5414711" y="3268541"/>
                <a:ext cx="252097" cy="252097"/>
                <a:chOff x="4046256" y="2408118"/>
                <a:chExt cx="392110" cy="392110"/>
              </a:xfrm>
              <a:solidFill>
                <a:sysClr val="windowText" lastClr="000000"/>
              </a:solidFill>
            </p:grpSpPr>
            <p:grpSp>
              <p:nvGrpSpPr>
                <p:cNvPr id="383" name="Group 142"/>
                <p:cNvGrpSpPr/>
                <p:nvPr/>
              </p:nvGrpSpPr>
              <p:grpSpPr bwMode="black">
                <a:xfrm>
                  <a:off x="4134994" y="2521400"/>
                  <a:ext cx="214635" cy="165546"/>
                  <a:chOff x="6673850" y="4338638"/>
                  <a:chExt cx="1403351" cy="1082675"/>
                </a:xfrm>
                <a:grpFill/>
              </p:grpSpPr>
              <p:sp>
                <p:nvSpPr>
                  <p:cNvPr id="385"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86"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87"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88"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89"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90"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91"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92"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93"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94"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95"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384" name="Donut 452"/>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0" name="Group 349"/>
              <p:cNvGrpSpPr/>
              <p:nvPr/>
            </p:nvGrpSpPr>
            <p:grpSpPr>
              <a:xfrm>
                <a:off x="5466578" y="4054021"/>
                <a:ext cx="252097" cy="252097"/>
                <a:chOff x="3233165" y="1874357"/>
                <a:chExt cx="392110" cy="392110"/>
              </a:xfrm>
              <a:solidFill>
                <a:sysClr val="windowText" lastClr="000000"/>
              </a:solidFill>
            </p:grpSpPr>
            <p:sp>
              <p:nvSpPr>
                <p:cNvPr id="381"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w="12700" cap="flat" cmpd="sng" algn="ctr">
                  <a:noFill/>
                  <a:prstDash val="solid"/>
                  <a:miter lim="800000"/>
                  <a:headEnd type="none" w="med" len="med"/>
                  <a:tailEnd type="none" w="med" len="med"/>
                </a:ln>
                <a:effectLst/>
              </p:spPr>
              <p:txBody>
                <a:bodyPr vert="horz" wrap="square" lIns="109736" tIns="54868" rIns="109736" bIns="54868"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382" name="Donut 480"/>
                <p:cNvSpPr>
                  <a:spLocks noChangeAspect="1"/>
                </p:cNvSpPr>
                <p:nvPr/>
              </p:nvSpPr>
              <p:spPr bwMode="auto">
                <a:xfrm>
                  <a:off x="3233165" y="1874357"/>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51" name="Freeform 10"/>
              <p:cNvSpPr>
                <a:spLocks noEditPoints="1"/>
              </p:cNvSpPr>
              <p:nvPr/>
            </p:nvSpPr>
            <p:spPr bwMode="black">
              <a:xfrm>
                <a:off x="5142178" y="3439192"/>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52" name="Freeform 14"/>
              <p:cNvSpPr>
                <a:spLocks noEditPoints="1"/>
              </p:cNvSpPr>
              <p:nvPr/>
            </p:nvSpPr>
            <p:spPr bwMode="black">
              <a:xfrm>
                <a:off x="4588474" y="3944252"/>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nvGrpSpPr>
              <p:cNvPr id="353" name="Group 352"/>
              <p:cNvGrpSpPr/>
              <p:nvPr/>
            </p:nvGrpSpPr>
            <p:grpSpPr>
              <a:xfrm>
                <a:off x="4807192" y="3644753"/>
                <a:ext cx="252097" cy="252097"/>
                <a:chOff x="4179295" y="3183652"/>
                <a:chExt cx="392110" cy="392110"/>
              </a:xfrm>
              <a:solidFill>
                <a:sysClr val="windowText" lastClr="000000"/>
              </a:solidFill>
            </p:grpSpPr>
            <p:sp>
              <p:nvSpPr>
                <p:cNvPr id="379"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109740" tIns="54871" rIns="109740" bIns="5487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80" name="Donut 485"/>
                <p:cNvSpPr>
                  <a:spLocks noChangeAspect="1"/>
                </p:cNvSpPr>
                <p:nvPr/>
              </p:nvSpPr>
              <p:spPr bwMode="auto">
                <a:xfrm>
                  <a:off x="4179295" y="3183652"/>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4" name="Group 353"/>
              <p:cNvGrpSpPr/>
              <p:nvPr/>
            </p:nvGrpSpPr>
            <p:grpSpPr>
              <a:xfrm>
                <a:off x="4646738" y="4431003"/>
                <a:ext cx="252097" cy="252097"/>
                <a:chOff x="4604545" y="1640238"/>
                <a:chExt cx="392110" cy="392110"/>
              </a:xfrm>
              <a:solidFill>
                <a:sysClr val="windowText" lastClr="000000"/>
              </a:solidFill>
            </p:grpSpPr>
            <p:grpSp>
              <p:nvGrpSpPr>
                <p:cNvPr id="371" name="Group 36"/>
                <p:cNvGrpSpPr/>
                <p:nvPr/>
              </p:nvGrpSpPr>
              <p:grpSpPr bwMode="black">
                <a:xfrm>
                  <a:off x="4673640" y="1736214"/>
                  <a:ext cx="253920" cy="200159"/>
                  <a:chOff x="3358790" y="376388"/>
                  <a:chExt cx="1516063" cy="1195388"/>
                </a:xfrm>
                <a:grpFill/>
              </p:grpSpPr>
              <p:sp>
                <p:nvSpPr>
                  <p:cNvPr id="373"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374"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375"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376"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377" name="Oval 30"/>
                  <p:cNvSpPr>
                    <a:spLocks noChangeArrowheads="1"/>
                  </p:cNvSpPr>
                  <p:nvPr/>
                </p:nvSpPr>
                <p:spPr bwMode="black">
                  <a:xfrm>
                    <a:off x="3647715" y="930426"/>
                    <a:ext cx="239713" cy="239713"/>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sp>
                <p:nvSpPr>
                  <p:cNvPr id="378" name="Oval 31"/>
                  <p:cNvSpPr>
                    <a:spLocks noChangeArrowheads="1"/>
                  </p:cNvSpPr>
                  <p:nvPr/>
                </p:nvSpPr>
                <p:spPr bwMode="black">
                  <a:xfrm>
                    <a:off x="3933465" y="1020913"/>
                    <a:ext cx="182563" cy="179388"/>
                  </a:xfrm>
                  <a:prstGeom prst="ellipse">
                    <a:avLst/>
                  </a:prstGeom>
                  <a:grpFill/>
                  <a:ln w="12700" cap="flat" cmpd="sng" algn="ctr">
                    <a:noFill/>
                    <a:prstDash val="solid"/>
                    <a:miter lim="800000"/>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121915" tIns="60957" rIns="121915" bIns="60957" numCol="1" rtlCol="0" anchor="ctr" anchorCtr="0" compatLnSpc="1">
                    <a:prstTxWarp prst="textNoShape">
                      <a:avLst/>
                    </a:prstTxWarp>
                  </a:bodyPr>
                  <a:lstStyle/>
                  <a:p>
                    <a:pPr marL="0" marR="0" lvl="0" indent="0" defTabSz="987629" eaLnBrk="1" fontAlgn="auto" latinLnBrk="0" hangingPunct="1">
                      <a:lnSpc>
                        <a:spcPct val="100000"/>
                      </a:lnSpc>
                      <a:spcBef>
                        <a:spcPts val="0"/>
                      </a:spcBef>
                      <a:spcAft>
                        <a:spcPts val="0"/>
                      </a:spcAft>
                      <a:buClrTx/>
                      <a:buSzTx/>
                      <a:buFontTx/>
                      <a:buNone/>
                      <a:tabLst/>
                      <a:defRPr/>
                    </a:pPr>
                    <a:endParaRPr kumimoji="0" lang="en-US" sz="1600" b="0" i="0" u="none" strike="noStrike" kern="0" cap="none" spc="-163" normalizeH="0" baseline="0" noProof="0" dirty="0">
                      <a:ln>
                        <a:noFill/>
                      </a:ln>
                      <a:solidFill>
                        <a:srgbClr val="525051">
                          <a:lumMod val="50000"/>
                        </a:srgbClr>
                      </a:solidFill>
                      <a:effectLst/>
                      <a:uLnTx/>
                      <a:uFillTx/>
                      <a:latin typeface="KodchiangUPC" panose="02020603050405020304" pitchFamily="18" charset="-34"/>
                    </a:endParaRPr>
                  </a:p>
                </p:txBody>
              </p:sp>
            </p:grpSp>
            <p:sp>
              <p:nvSpPr>
                <p:cNvPr id="372" name="Donut 488"/>
                <p:cNvSpPr>
                  <a:spLocks noChangeAspect="1"/>
                </p:cNvSpPr>
                <p:nvPr/>
              </p:nvSpPr>
              <p:spPr bwMode="auto">
                <a:xfrm>
                  <a:off x="4604545" y="164023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grpSp>
            <p:nvGrpSpPr>
              <p:cNvPr id="355" name="Group 354"/>
              <p:cNvGrpSpPr/>
              <p:nvPr/>
            </p:nvGrpSpPr>
            <p:grpSpPr>
              <a:xfrm>
                <a:off x="4989297" y="4280343"/>
                <a:ext cx="252097" cy="252097"/>
                <a:chOff x="4046256" y="2408118"/>
                <a:chExt cx="392110" cy="392110"/>
              </a:xfrm>
              <a:solidFill>
                <a:sysClr val="windowText" lastClr="000000"/>
              </a:solidFill>
            </p:grpSpPr>
            <p:grpSp>
              <p:nvGrpSpPr>
                <p:cNvPr id="358" name="Group 142"/>
                <p:cNvGrpSpPr/>
                <p:nvPr/>
              </p:nvGrpSpPr>
              <p:grpSpPr bwMode="black">
                <a:xfrm>
                  <a:off x="4134994" y="2521400"/>
                  <a:ext cx="214635" cy="165546"/>
                  <a:chOff x="6673850" y="4338638"/>
                  <a:chExt cx="1403351" cy="1082675"/>
                </a:xfrm>
                <a:grpFill/>
              </p:grpSpPr>
              <p:sp>
                <p:nvSpPr>
                  <p:cNvPr id="360"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61"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62"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63"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64"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65"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66"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67"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68"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69"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70"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359" name="Donut 497"/>
                <p:cNvSpPr>
                  <a:spLocks noChangeAspect="1"/>
                </p:cNvSpPr>
                <p:nvPr/>
              </p:nvSpPr>
              <p:spPr bwMode="auto">
                <a:xfrm>
                  <a:off x="4046256" y="2408118"/>
                  <a:ext cx="392110" cy="392110"/>
                </a:xfrm>
                <a:prstGeom prst="donut">
                  <a:avLst>
                    <a:gd name="adj" fmla="val 6317"/>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marL="0" marR="0" lvl="0" indent="0" algn="ctr" defTabSz="1218768" eaLnBrk="1" fontAlgn="base" latinLnBrk="0" hangingPunct="1">
                    <a:lnSpc>
                      <a:spcPct val="100000"/>
                    </a:lnSpc>
                    <a:spcBef>
                      <a:spcPct val="0"/>
                    </a:spcBef>
                    <a:spcAft>
                      <a:spcPct val="0"/>
                    </a:spcAft>
                    <a:buClrTx/>
                    <a:buSzTx/>
                    <a:buFontTx/>
                    <a:buNone/>
                    <a:tabLst/>
                    <a:defRPr/>
                  </a:pPr>
                  <a:endParaRPr kumimoji="0" lang="en-US" sz="1600" b="0" i="0" u="none" strike="noStrike" kern="0" cap="none" spc="-67" normalizeH="0" baseline="0" noProof="0" dirty="0" err="1">
                    <a:ln>
                      <a:noFill/>
                    </a:ln>
                    <a:gradFill>
                      <a:gsLst>
                        <a:gs pos="0">
                          <a:srgbClr val="FFFFFF"/>
                        </a:gs>
                        <a:gs pos="100000">
                          <a:srgbClr val="FFFFFF"/>
                        </a:gs>
                      </a:gsLst>
                      <a:lin ang="5400000" scaled="0"/>
                    </a:gradFill>
                    <a:effectLst/>
                    <a:uLnTx/>
                    <a:uFillTx/>
                    <a:latin typeface="Blender Pro Book" panose="02000506030000020004" pitchFamily="50" charset="0"/>
                    <a:ea typeface="Segoe UI" pitchFamily="34" charset="0"/>
                    <a:cs typeface="Segoe UI" pitchFamily="34" charset="0"/>
                  </a:endParaRPr>
                </a:p>
              </p:txBody>
            </p:sp>
          </p:grpSp>
          <p:sp>
            <p:nvSpPr>
              <p:cNvPr id="356" name="Freeform 10"/>
              <p:cNvSpPr>
                <a:spLocks noEditPoints="1"/>
              </p:cNvSpPr>
              <p:nvPr/>
            </p:nvSpPr>
            <p:spPr bwMode="black">
              <a:xfrm>
                <a:off x="4290270" y="4280343"/>
                <a:ext cx="252099" cy="252099"/>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sp>
            <p:nvSpPr>
              <p:cNvPr id="357" name="Freeform 14"/>
              <p:cNvSpPr>
                <a:spLocks noEditPoints="1"/>
              </p:cNvSpPr>
              <p:nvPr/>
            </p:nvSpPr>
            <p:spPr bwMode="black">
              <a:xfrm>
                <a:off x="5311222" y="4502420"/>
                <a:ext cx="253119" cy="252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ysClr val="windowText" lastClr="000000"/>
              </a:solidFill>
              <a:ln>
                <a:noFill/>
              </a:ln>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25051"/>
                  </a:solidFill>
                  <a:effectLst/>
                  <a:uLnTx/>
                  <a:uFillTx/>
                  <a:latin typeface="Blender Pro Book"/>
                </a:endParaRPr>
              </a:p>
            </p:txBody>
          </p:sp>
        </p:grpSp>
        <p:sp>
          <p:nvSpPr>
            <p:cNvPr id="592" name="Rectangle 591"/>
            <p:cNvSpPr/>
            <p:nvPr/>
          </p:nvSpPr>
          <p:spPr>
            <a:xfrm>
              <a:off x="7228284" y="2342846"/>
              <a:ext cx="2547873" cy="360743"/>
            </a:xfrm>
            <a:prstGeom prst="rect">
              <a:avLst/>
            </a:prstGeom>
          </p:spPr>
          <p:txBody>
            <a:bodyPr wrap="none">
              <a:spAutoFit/>
            </a:bodyPr>
            <a:lstStyle/>
            <a:p>
              <a:r>
                <a:rPr lang="en-GB" sz="1200" dirty="0">
                  <a:solidFill>
                    <a:srgbClr val="0070C0"/>
                  </a:solidFill>
                </a:rPr>
                <a:t>Actor-based Middle Tier</a:t>
              </a:r>
            </a:p>
          </p:txBody>
        </p:sp>
        <p:sp>
          <p:nvSpPr>
            <p:cNvPr id="594" name="Rectangle 593"/>
            <p:cNvSpPr/>
            <p:nvPr/>
          </p:nvSpPr>
          <p:spPr>
            <a:xfrm>
              <a:off x="10860820" y="2338130"/>
              <a:ext cx="987521" cy="360743"/>
            </a:xfrm>
            <a:prstGeom prst="rect">
              <a:avLst/>
            </a:prstGeom>
          </p:spPr>
          <p:txBody>
            <a:bodyPr wrap="none">
              <a:spAutoFit/>
            </a:bodyPr>
            <a:lstStyle/>
            <a:p>
              <a:r>
                <a:rPr lang="en-GB" sz="1200" dirty="0">
                  <a:solidFill>
                    <a:srgbClr val="0070C0"/>
                  </a:solidFill>
                </a:rPr>
                <a:t>Storage</a:t>
              </a:r>
            </a:p>
          </p:txBody>
        </p:sp>
      </p:grpSp>
    </p:spTree>
    <p:extLst>
      <p:ext uri="{BB962C8B-B14F-4D97-AF65-F5344CB8AC3E}">
        <p14:creationId xmlns:p14="http://schemas.microsoft.com/office/powerpoint/2010/main" val="32581802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200" dirty="0"/>
              <a:t>“Orleans: Distributed Virtual Actors for Programmability and Scalability”*</a:t>
            </a:r>
          </a:p>
        </p:txBody>
      </p:sp>
      <p:sp>
        <p:nvSpPr>
          <p:cNvPr id="4" name="Rectangle 3"/>
          <p:cNvSpPr/>
          <p:nvPr/>
        </p:nvSpPr>
        <p:spPr>
          <a:xfrm>
            <a:off x="817637" y="6377582"/>
            <a:ext cx="10898758" cy="369332"/>
          </a:xfrm>
          <a:prstGeom prst="rect">
            <a:avLst/>
          </a:prstGeom>
        </p:spPr>
        <p:txBody>
          <a:bodyPr wrap="square">
            <a:spAutoFit/>
          </a:bodyPr>
          <a:lstStyle/>
          <a:p>
            <a:pPr algn="ctr"/>
            <a:r>
              <a:rPr lang="en-GB" dirty="0">
                <a:solidFill>
                  <a:srgbClr val="00B0F0"/>
                </a:solidFill>
              </a:rPr>
              <a:t>* https://www.microsoft.com/en-us/research/wp-content/uploads/2016/02/Orleans-MSR-TR-2014-41.pdf</a:t>
            </a:r>
          </a:p>
        </p:txBody>
      </p:sp>
      <p:pic>
        <p:nvPicPr>
          <p:cNvPr id="6" name="Picture 5"/>
          <p:cNvPicPr>
            <a:picLocks noChangeAspect="1"/>
          </p:cNvPicPr>
          <p:nvPr/>
        </p:nvPicPr>
        <p:blipFill>
          <a:blip r:embed="rId2"/>
          <a:stretch>
            <a:fillRect/>
          </a:stretch>
        </p:blipFill>
        <p:spPr>
          <a:xfrm>
            <a:off x="282620" y="1985094"/>
            <a:ext cx="3873353" cy="2952328"/>
          </a:xfrm>
          <a:prstGeom prst="rect">
            <a:avLst/>
          </a:prstGeom>
        </p:spPr>
      </p:pic>
      <p:pic>
        <p:nvPicPr>
          <p:cNvPr id="7" name="Picture 6"/>
          <p:cNvPicPr>
            <a:picLocks noChangeAspect="1"/>
          </p:cNvPicPr>
          <p:nvPr/>
        </p:nvPicPr>
        <p:blipFill>
          <a:blip r:embed="rId3"/>
          <a:stretch>
            <a:fillRect/>
          </a:stretch>
        </p:blipFill>
        <p:spPr>
          <a:xfrm>
            <a:off x="4539517" y="1981662"/>
            <a:ext cx="3600400" cy="2924633"/>
          </a:xfrm>
          <a:prstGeom prst="rect">
            <a:avLst/>
          </a:prstGeom>
        </p:spPr>
      </p:pic>
      <p:pic>
        <p:nvPicPr>
          <p:cNvPr id="8" name="Picture 7"/>
          <p:cNvPicPr>
            <a:picLocks noChangeAspect="1"/>
          </p:cNvPicPr>
          <p:nvPr/>
        </p:nvPicPr>
        <p:blipFill>
          <a:blip r:embed="rId4"/>
          <a:stretch>
            <a:fillRect/>
          </a:stretch>
        </p:blipFill>
        <p:spPr>
          <a:xfrm>
            <a:off x="8523462" y="1813383"/>
            <a:ext cx="3613345" cy="3024336"/>
          </a:xfrm>
          <a:prstGeom prst="rect">
            <a:avLst/>
          </a:prstGeom>
        </p:spPr>
      </p:pic>
    </p:spTree>
    <p:extLst>
      <p:ext uri="{BB962C8B-B14F-4D97-AF65-F5344CB8AC3E}">
        <p14:creationId xmlns:p14="http://schemas.microsoft.com/office/powerpoint/2010/main" val="25172787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Project “Orleans” Video</a:t>
            </a:r>
          </a:p>
        </p:txBody>
      </p:sp>
      <p:pic>
        <p:nvPicPr>
          <p:cNvPr id="4" name="Picture 3"/>
          <p:cNvPicPr>
            <a:picLocks noChangeAspect="1"/>
          </p:cNvPicPr>
          <p:nvPr/>
        </p:nvPicPr>
        <p:blipFill>
          <a:blip r:embed="rId2"/>
          <a:stretch>
            <a:fillRect/>
          </a:stretch>
        </p:blipFill>
        <p:spPr>
          <a:xfrm>
            <a:off x="597796" y="1265014"/>
            <a:ext cx="11243249" cy="5256584"/>
          </a:xfrm>
          <a:prstGeom prst="rect">
            <a:avLst/>
          </a:prstGeom>
        </p:spPr>
      </p:pic>
    </p:spTree>
    <p:extLst>
      <p:ext uri="{BB962C8B-B14F-4D97-AF65-F5344CB8AC3E}">
        <p14:creationId xmlns:p14="http://schemas.microsoft.com/office/powerpoint/2010/main" val="12072968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6000" dirty="0"/>
              <a:t>Cache-Aside Pattern</a:t>
            </a:r>
          </a:p>
        </p:txBody>
      </p:sp>
      <p:sp>
        <p:nvSpPr>
          <p:cNvPr id="3" name="Rectangle 2"/>
          <p:cNvSpPr/>
          <p:nvPr/>
        </p:nvSpPr>
        <p:spPr>
          <a:xfrm>
            <a:off x="1753741" y="6265612"/>
            <a:ext cx="3750899" cy="369332"/>
          </a:xfrm>
          <a:prstGeom prst="rect">
            <a:avLst/>
          </a:prstGeom>
        </p:spPr>
        <p:txBody>
          <a:bodyPr wrap="none">
            <a:spAutoFit/>
          </a:bodyPr>
          <a:lstStyle/>
          <a:p>
            <a:pPr algn="r"/>
            <a:r>
              <a:rPr lang="en-US" dirty="0">
                <a:solidFill>
                  <a:srgbClr val="00B0F0"/>
                </a:solidFill>
              </a:rPr>
              <a:t>https://aka.ms/cache-aside-pattern</a:t>
            </a:r>
          </a:p>
        </p:txBody>
      </p:sp>
      <p:pic>
        <p:nvPicPr>
          <p:cNvPr id="4" name="Picture 3"/>
          <p:cNvPicPr>
            <a:picLocks noChangeAspect="1"/>
          </p:cNvPicPr>
          <p:nvPr/>
        </p:nvPicPr>
        <p:blipFill rotWithShape="1">
          <a:blip r:embed="rId3"/>
          <a:srcRect b="33683"/>
          <a:stretch/>
        </p:blipFill>
        <p:spPr>
          <a:xfrm>
            <a:off x="1033661" y="1794467"/>
            <a:ext cx="5303807" cy="4074193"/>
          </a:xfrm>
          <a:prstGeom prst="rect">
            <a:avLst/>
          </a:prstGeom>
        </p:spPr>
      </p:pic>
      <p:sp>
        <p:nvSpPr>
          <p:cNvPr id="6" name="Rectangle 5"/>
          <p:cNvSpPr/>
          <p:nvPr/>
        </p:nvSpPr>
        <p:spPr>
          <a:xfrm>
            <a:off x="7442373" y="1392277"/>
            <a:ext cx="4680520" cy="4893647"/>
          </a:xfrm>
          <a:prstGeom prst="rect">
            <a:avLst/>
          </a:prstGeom>
        </p:spPr>
        <p:txBody>
          <a:bodyPr wrap="square">
            <a:spAutoFit/>
          </a:bodyPr>
          <a:lstStyle/>
          <a:p>
            <a:r>
              <a:rPr lang="en-GB" sz="2400" i="1" dirty="0"/>
              <a:t>Load data on demand into a cache from a data store </a:t>
            </a:r>
          </a:p>
          <a:p>
            <a:endParaRPr lang="en-GB" sz="2400" i="1" dirty="0"/>
          </a:p>
          <a:p>
            <a:pPr marL="241083" indent="-241083">
              <a:buAutoNum type="arabicPeriod"/>
            </a:pPr>
            <a:r>
              <a:rPr lang="en-GB" sz="2400" i="1" dirty="0"/>
              <a:t> Determine if item is in cache</a:t>
            </a:r>
          </a:p>
          <a:p>
            <a:pPr marL="241083" indent="-241083">
              <a:buAutoNum type="arabicPeriod"/>
            </a:pPr>
            <a:r>
              <a:rPr lang="en-GB" sz="2400" i="1" dirty="0"/>
              <a:t> If not load it from the store</a:t>
            </a:r>
          </a:p>
          <a:p>
            <a:pPr marL="241083" indent="-241083">
              <a:buAutoNum type="arabicPeriod"/>
            </a:pPr>
            <a:r>
              <a:rPr lang="en-GB" sz="2400" i="1" dirty="0"/>
              <a:t> Store item in cache</a:t>
            </a:r>
          </a:p>
          <a:p>
            <a:pPr marL="241083" indent="-241083">
              <a:buAutoNum type="arabicPeriod"/>
            </a:pPr>
            <a:r>
              <a:rPr lang="en-GB" sz="2400" i="1" dirty="0"/>
              <a:t> Return item </a:t>
            </a:r>
          </a:p>
          <a:p>
            <a:pPr marL="241083" indent="-241083">
              <a:buAutoNum type="arabicPeriod"/>
            </a:pPr>
            <a:endParaRPr lang="en-GB" sz="2400" i="1" dirty="0"/>
          </a:p>
          <a:p>
            <a:r>
              <a:rPr lang="en-GB" sz="2400" i="1" dirty="0"/>
              <a:t>Issues and Considerations</a:t>
            </a:r>
          </a:p>
          <a:p>
            <a:pPr marL="342900" indent="-342900">
              <a:buFont typeface="Arial" panose="020B0604020202020204" pitchFamily="34" charset="0"/>
              <a:buChar char="•"/>
            </a:pPr>
            <a:r>
              <a:rPr lang="en-GB" sz="2400" i="1" dirty="0"/>
              <a:t>Lifetime of cached data</a:t>
            </a:r>
          </a:p>
          <a:p>
            <a:pPr marL="342900" indent="-342900">
              <a:buFont typeface="Arial" panose="020B0604020202020204" pitchFamily="34" charset="0"/>
              <a:buChar char="•"/>
            </a:pPr>
            <a:r>
              <a:rPr lang="en-GB" sz="2400" i="1" dirty="0"/>
              <a:t>Evicting data e.g. LRU</a:t>
            </a:r>
          </a:p>
          <a:p>
            <a:pPr marL="342900" indent="-342900">
              <a:buFont typeface="Arial" panose="020B0604020202020204" pitchFamily="34" charset="0"/>
              <a:buChar char="•"/>
            </a:pPr>
            <a:r>
              <a:rPr lang="en-GB" sz="2400" i="1" dirty="0"/>
              <a:t>Consistency </a:t>
            </a:r>
          </a:p>
          <a:p>
            <a:pPr marL="342900" indent="-342900">
              <a:buFont typeface="Arial" panose="020B0604020202020204" pitchFamily="34" charset="0"/>
              <a:buChar char="•"/>
            </a:pPr>
            <a:endParaRPr lang="en-GB" sz="2400" i="1" dirty="0"/>
          </a:p>
        </p:txBody>
      </p:sp>
    </p:spTree>
    <p:extLst>
      <p:ext uri="{BB962C8B-B14F-4D97-AF65-F5344CB8AC3E}">
        <p14:creationId xmlns:p14="http://schemas.microsoft.com/office/powerpoint/2010/main" val="12167761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717" y="1120998"/>
            <a:ext cx="2930838" cy="1872208"/>
          </a:xfrm>
          <a:prstGeom prst="rect">
            <a:avLst/>
          </a:prstGeom>
        </p:spPr>
      </p:pic>
      <p:sp>
        <p:nvSpPr>
          <p:cNvPr id="6" name="Rectangle 5"/>
          <p:cNvSpPr/>
          <p:nvPr/>
        </p:nvSpPr>
        <p:spPr>
          <a:xfrm>
            <a:off x="5210125" y="1697062"/>
            <a:ext cx="5693885" cy="670512"/>
          </a:xfrm>
          <a:prstGeom prst="rect">
            <a:avLst/>
          </a:prstGeom>
        </p:spPr>
        <p:txBody>
          <a:bodyPr wrap="none">
            <a:spAutoFit/>
          </a:bodyPr>
          <a:lstStyle/>
          <a:p>
            <a:r>
              <a:rPr lang="en-GB" sz="3672" b="1" dirty="0"/>
              <a:t>https://pollev.com/ukdx</a:t>
            </a:r>
          </a:p>
        </p:txBody>
      </p:sp>
      <p:sp>
        <p:nvSpPr>
          <p:cNvPr id="2" name="Rectangle 1"/>
          <p:cNvSpPr/>
          <p:nvPr/>
        </p:nvSpPr>
        <p:spPr>
          <a:xfrm>
            <a:off x="745629" y="4145334"/>
            <a:ext cx="10585176" cy="923330"/>
          </a:xfrm>
          <a:prstGeom prst="rect">
            <a:avLst/>
          </a:prstGeom>
        </p:spPr>
        <p:txBody>
          <a:bodyPr wrap="square">
            <a:spAutoFit/>
          </a:bodyPr>
          <a:lstStyle/>
          <a:p>
            <a:pPr algn="ctr"/>
            <a:r>
              <a:rPr lang="en-GB" sz="5400" dirty="0">
                <a:hlinkClick r:id="rId4"/>
              </a:rPr>
              <a:t>Who are you?</a:t>
            </a:r>
            <a:endParaRPr lang="en-GB" sz="5400" dirty="0"/>
          </a:p>
        </p:txBody>
      </p:sp>
    </p:spTree>
    <p:extLst>
      <p:ext uri="{BB962C8B-B14F-4D97-AF65-F5344CB8AC3E}">
        <p14:creationId xmlns:p14="http://schemas.microsoft.com/office/powerpoint/2010/main" val="215501306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6000" dirty="0"/>
              <a:t>Queue Based Load Leveling Pattern</a:t>
            </a:r>
          </a:p>
        </p:txBody>
      </p:sp>
      <p:sp>
        <p:nvSpPr>
          <p:cNvPr id="4" name="Rectangle 3"/>
          <p:cNvSpPr/>
          <p:nvPr/>
        </p:nvSpPr>
        <p:spPr>
          <a:xfrm>
            <a:off x="925791" y="6017542"/>
            <a:ext cx="5293630" cy="369332"/>
          </a:xfrm>
          <a:prstGeom prst="rect">
            <a:avLst/>
          </a:prstGeom>
        </p:spPr>
        <p:txBody>
          <a:bodyPr wrap="none">
            <a:spAutoFit/>
          </a:bodyPr>
          <a:lstStyle/>
          <a:p>
            <a:pPr algn="r"/>
            <a:r>
              <a:rPr lang="en-US" dirty="0">
                <a:solidFill>
                  <a:srgbClr val="00B0F0"/>
                </a:solidFill>
              </a:rPr>
              <a:t>https://aka.ms/queue-based-load-leveling-pattern</a:t>
            </a:r>
          </a:p>
        </p:txBody>
      </p:sp>
      <p:sp>
        <p:nvSpPr>
          <p:cNvPr id="6" name="Rectangle 5"/>
          <p:cNvSpPr/>
          <p:nvPr/>
        </p:nvSpPr>
        <p:spPr>
          <a:xfrm>
            <a:off x="8450485" y="2393980"/>
            <a:ext cx="3447530" cy="2246769"/>
          </a:xfrm>
          <a:prstGeom prst="rect">
            <a:avLst/>
          </a:prstGeom>
        </p:spPr>
        <p:txBody>
          <a:bodyPr wrap="square">
            <a:spAutoFit/>
          </a:bodyPr>
          <a:lstStyle/>
          <a:p>
            <a:pPr marL="285750" indent="-285750">
              <a:buFont typeface="Arial" panose="020B0604020202020204" pitchFamily="34" charset="0"/>
              <a:buChar char="•"/>
            </a:pPr>
            <a:r>
              <a:rPr lang="en-GB" sz="2000" i="1" dirty="0"/>
              <a:t>Queue that acts as a buffer between task and service</a:t>
            </a:r>
          </a:p>
          <a:p>
            <a:pPr marL="285750" indent="-285750">
              <a:buFont typeface="Arial" panose="020B0604020202020204" pitchFamily="34" charset="0"/>
              <a:buChar char="•"/>
            </a:pPr>
            <a:endParaRPr lang="en-GB" sz="2000" i="1" dirty="0"/>
          </a:p>
          <a:p>
            <a:pPr marL="285750" indent="-285750">
              <a:buFont typeface="Arial" panose="020B0604020202020204" pitchFamily="34" charset="0"/>
              <a:buChar char="•"/>
            </a:pPr>
            <a:r>
              <a:rPr lang="en-GB" sz="2000" i="1" dirty="0"/>
              <a:t>Smooth intermittent heavy loads where flooding a service could cause failure or timeouts</a:t>
            </a:r>
          </a:p>
        </p:txBody>
      </p:sp>
      <p:pic>
        <p:nvPicPr>
          <p:cNvPr id="10" name="Picture 9"/>
          <p:cNvPicPr>
            <a:picLocks noChangeAspect="1"/>
          </p:cNvPicPr>
          <p:nvPr/>
        </p:nvPicPr>
        <p:blipFill>
          <a:blip r:embed="rId3"/>
          <a:stretch>
            <a:fillRect/>
          </a:stretch>
        </p:blipFill>
        <p:spPr>
          <a:xfrm>
            <a:off x="302583" y="2036942"/>
            <a:ext cx="7643845" cy="2942361"/>
          </a:xfrm>
          <a:prstGeom prst="rect">
            <a:avLst/>
          </a:prstGeom>
        </p:spPr>
      </p:pic>
    </p:spTree>
    <p:extLst>
      <p:ext uri="{BB962C8B-B14F-4D97-AF65-F5344CB8AC3E}">
        <p14:creationId xmlns:p14="http://schemas.microsoft.com/office/powerpoint/2010/main" val="23569199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6000" dirty="0"/>
              <a:t>Competing Consumers Pattern</a:t>
            </a:r>
          </a:p>
        </p:txBody>
      </p:sp>
      <p:pic>
        <p:nvPicPr>
          <p:cNvPr id="3" name="Picture 2"/>
          <p:cNvPicPr>
            <a:picLocks noChangeAspect="1"/>
          </p:cNvPicPr>
          <p:nvPr/>
        </p:nvPicPr>
        <p:blipFill>
          <a:blip r:embed="rId3"/>
          <a:stretch>
            <a:fillRect/>
          </a:stretch>
        </p:blipFill>
        <p:spPr>
          <a:xfrm>
            <a:off x="169565" y="1985094"/>
            <a:ext cx="7560840" cy="3528392"/>
          </a:xfrm>
          <a:prstGeom prst="rect">
            <a:avLst/>
          </a:prstGeom>
        </p:spPr>
      </p:pic>
      <p:sp>
        <p:nvSpPr>
          <p:cNvPr id="4" name="Rectangle 3"/>
          <p:cNvSpPr/>
          <p:nvPr/>
        </p:nvSpPr>
        <p:spPr>
          <a:xfrm>
            <a:off x="1969765" y="6161558"/>
            <a:ext cx="4837736" cy="369332"/>
          </a:xfrm>
          <a:prstGeom prst="rect">
            <a:avLst/>
          </a:prstGeom>
        </p:spPr>
        <p:txBody>
          <a:bodyPr wrap="none">
            <a:spAutoFit/>
          </a:bodyPr>
          <a:lstStyle/>
          <a:p>
            <a:pPr algn="r"/>
            <a:r>
              <a:rPr lang="en-US" dirty="0">
                <a:solidFill>
                  <a:srgbClr val="00B0F0"/>
                </a:solidFill>
              </a:rPr>
              <a:t>https://aka.ms/competing-consumers-pattern</a:t>
            </a:r>
          </a:p>
        </p:txBody>
      </p:sp>
      <p:sp>
        <p:nvSpPr>
          <p:cNvPr id="5" name="Rectangle 4"/>
          <p:cNvSpPr/>
          <p:nvPr/>
        </p:nvSpPr>
        <p:spPr>
          <a:xfrm>
            <a:off x="8306469" y="2129110"/>
            <a:ext cx="4032448" cy="4093428"/>
          </a:xfrm>
          <a:prstGeom prst="rect">
            <a:avLst/>
          </a:prstGeom>
        </p:spPr>
        <p:txBody>
          <a:bodyPr wrap="square">
            <a:spAutoFit/>
          </a:bodyPr>
          <a:lstStyle/>
          <a:p>
            <a:r>
              <a:rPr lang="en-GB" sz="2000" i="1" dirty="0"/>
              <a:t>Multiple concurrent consumers process messages from same messaging channel</a:t>
            </a:r>
          </a:p>
          <a:p>
            <a:endParaRPr lang="en-GB" sz="2000" i="1" dirty="0"/>
          </a:p>
          <a:p>
            <a:r>
              <a:rPr lang="en-GB" sz="2000" i="1" dirty="0"/>
              <a:t>Optimize throughput, improve scalability </a:t>
            </a:r>
          </a:p>
          <a:p>
            <a:pPr marL="285750" indent="-285750">
              <a:buFont typeface="Arial" panose="020B0604020202020204" pitchFamily="34" charset="0"/>
              <a:buChar char="•"/>
            </a:pPr>
            <a:endParaRPr lang="en-GB" sz="2000" i="1" dirty="0"/>
          </a:p>
          <a:p>
            <a:r>
              <a:rPr lang="en-GB" sz="2000" i="1" dirty="0"/>
              <a:t>Issues and Considerations</a:t>
            </a:r>
          </a:p>
          <a:p>
            <a:pPr marL="285750" indent="-285750">
              <a:buFont typeface="Arial" panose="020B0604020202020204" pitchFamily="34" charset="0"/>
              <a:buChar char="•"/>
            </a:pPr>
            <a:r>
              <a:rPr lang="en-GB" sz="2000" i="1" dirty="0"/>
              <a:t>Idempotency to handle messaging order</a:t>
            </a:r>
          </a:p>
          <a:p>
            <a:pPr marL="285750" indent="-285750">
              <a:buFont typeface="Arial" panose="020B0604020202020204" pitchFamily="34" charset="0"/>
              <a:buChar char="•"/>
            </a:pPr>
            <a:r>
              <a:rPr lang="en-GB" sz="2000" i="1" dirty="0"/>
              <a:t>Detecting poison messages</a:t>
            </a:r>
          </a:p>
          <a:p>
            <a:pPr marL="285750" indent="-285750">
              <a:buFont typeface="Arial" panose="020B0604020202020204" pitchFamily="34" charset="0"/>
              <a:buChar char="•"/>
            </a:pPr>
            <a:r>
              <a:rPr lang="en-GB" sz="2000" i="1" dirty="0"/>
              <a:t>Handling results back</a:t>
            </a:r>
          </a:p>
          <a:p>
            <a:pPr marL="285750" indent="-285750">
              <a:buFont typeface="Arial" panose="020B0604020202020204" pitchFamily="34" charset="0"/>
              <a:buChar char="•"/>
            </a:pPr>
            <a:endParaRPr lang="en-GB" sz="2000" i="1" dirty="0"/>
          </a:p>
        </p:txBody>
      </p:sp>
    </p:spTree>
    <p:extLst>
      <p:ext uri="{BB962C8B-B14F-4D97-AF65-F5344CB8AC3E}">
        <p14:creationId xmlns:p14="http://schemas.microsoft.com/office/powerpoint/2010/main" val="4328117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633166"/>
            <a:ext cx="11887200" cy="1902059"/>
          </a:xfrm>
        </p:spPr>
        <p:txBody>
          <a:bodyPr/>
          <a:lstStyle/>
          <a:p>
            <a:pPr marL="0" indent="0">
              <a:buNone/>
            </a:pPr>
            <a:endParaRPr lang="en-GB" dirty="0"/>
          </a:p>
          <a:p>
            <a:pPr marL="0" indent="0">
              <a:buNone/>
            </a:pPr>
            <a:endParaRPr lang="en-GB" dirty="0"/>
          </a:p>
          <a:p>
            <a:pPr marL="0" indent="0">
              <a:buNone/>
            </a:pPr>
            <a:endParaRPr lang="en-GB" dirty="0"/>
          </a:p>
        </p:txBody>
      </p:sp>
      <p:sp>
        <p:nvSpPr>
          <p:cNvPr id="3" name="Title 2"/>
          <p:cNvSpPr>
            <a:spLocks noGrp="1"/>
          </p:cNvSpPr>
          <p:nvPr>
            <p:ph type="title"/>
          </p:nvPr>
        </p:nvSpPr>
        <p:spPr>
          <a:xfrm>
            <a:off x="313581" y="1841078"/>
            <a:ext cx="11889564" cy="1257772"/>
          </a:xfrm>
        </p:spPr>
        <p:txBody>
          <a:bodyPr/>
          <a:lstStyle/>
          <a:p>
            <a:r>
              <a:rPr lang="en-GB" sz="8000" dirty="0">
                <a:solidFill>
                  <a:srgbClr val="00BCF2"/>
                </a:solidFill>
              </a:rPr>
              <a:t>Scalability – What to avoid?</a:t>
            </a:r>
            <a:endParaRPr lang="en-US" sz="8800" dirty="0">
              <a:solidFill>
                <a:srgbClr val="00BCF2"/>
              </a:solidFill>
            </a:endParaRPr>
          </a:p>
        </p:txBody>
      </p:sp>
      <p:pic>
        <p:nvPicPr>
          <p:cNvPr id="4" name="Picture 3"/>
          <p:cNvPicPr>
            <a:picLocks noChangeAspect="1"/>
          </p:cNvPicPr>
          <p:nvPr/>
        </p:nvPicPr>
        <p:blipFill rotWithShape="1">
          <a:blip r:embed="rId2"/>
          <a:srcRect b="49376"/>
          <a:stretch/>
        </p:blipFill>
        <p:spPr>
          <a:xfrm>
            <a:off x="7946429" y="4073326"/>
            <a:ext cx="3977090" cy="2013374"/>
          </a:xfrm>
          <a:prstGeom prst="rect">
            <a:avLst/>
          </a:prstGeom>
        </p:spPr>
      </p:pic>
    </p:spTree>
    <p:extLst>
      <p:ext uri="{BB962C8B-B14F-4D97-AF65-F5344CB8AC3E}">
        <p14:creationId xmlns:p14="http://schemas.microsoft.com/office/powerpoint/2010/main" val="26141324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 Ignore at your peril</a:t>
            </a:r>
          </a:p>
        </p:txBody>
      </p:sp>
      <p:sp>
        <p:nvSpPr>
          <p:cNvPr id="28" name="TextBox 27"/>
          <p:cNvSpPr txBox="1"/>
          <p:nvPr/>
        </p:nvSpPr>
        <p:spPr>
          <a:xfrm>
            <a:off x="274637" y="3542983"/>
            <a:ext cx="3913632"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small" spc="0" normalizeH="0" baseline="0" noProof="0" dirty="0">
                <a:ln>
                  <a:noFill/>
                </a:ln>
                <a:solidFill>
                  <a:srgbClr val="D83B01"/>
                </a:solidFill>
                <a:effectLst/>
                <a:uLnTx/>
                <a:uFillTx/>
                <a:latin typeface="Segoe UI Semibold" panose="020B0702040204020203" pitchFamily="34" charset="0"/>
                <a:ea typeface="Segoe UI" pitchFamily="34" charset="0"/>
                <a:cs typeface="Segoe UI Semibold" panose="020B0702040204020203" pitchFamily="34" charset="0"/>
              </a:rPr>
              <a:t>Ignore your scalability approach</a:t>
            </a:r>
            <a:endParaRPr kumimoji="0" lang="en-US" sz="1800" b="0" i="0" u="none" strike="noStrike" kern="0" cap="none" spc="0" normalizeH="0" baseline="0" noProof="0" dirty="0">
              <a:ln>
                <a:noFill/>
              </a:ln>
              <a:solidFill>
                <a:srgbClr val="D83B01"/>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rPr>
              <a:t>Some customers believed that the Azure platform automatically handled scaling across all Azure services, without any configuration. This is not true.</a:t>
            </a:r>
            <a:br>
              <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rPr>
            </a:b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This is an important concept, which customers must be aware of. For example, Web Apps require scalability rules to be configured, as do VM Scale Sets.</a:t>
            </a:r>
            <a:endParaRPr kumimoji="0" lang="en-US" sz="1800" b="0" i="1"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9" name="Rectangle 8"/>
          <p:cNvSpPr/>
          <p:nvPr/>
        </p:nvSpPr>
        <p:spPr bwMode="auto">
          <a:xfrm>
            <a:off x="274638" y="1211263"/>
            <a:ext cx="3913632" cy="23317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TextBox 17"/>
          <p:cNvSpPr txBox="1"/>
          <p:nvPr/>
        </p:nvSpPr>
        <p:spPr>
          <a:xfrm>
            <a:off x="4274021" y="3542983"/>
            <a:ext cx="3913632"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small" spc="0" normalizeH="0" baseline="0" noProof="0" dirty="0">
                <a:ln>
                  <a:noFill/>
                </a:ln>
                <a:gradFill>
                  <a:gsLst>
                    <a:gs pos="25664">
                      <a:schemeClr val="accent6"/>
                    </a:gs>
                    <a:gs pos="72000">
                      <a:schemeClr val="accent6"/>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Ignore downtime for scale UP</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rPr>
              <a:t>A number of customers had Single Points of Failure, due to having single instances of certain resources. As such, if they wanted to scale up/out, there could potentially be some down time.</a:t>
            </a: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Customers should be aware of the requirements to meet Azure SLAs (particularly for VMs), and also how the platform scales services in use.</a:t>
            </a:r>
            <a:endParaRPr kumimoji="0" lang="en-US" sz="18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9" name="Rectangle 18"/>
          <p:cNvSpPr/>
          <p:nvPr/>
        </p:nvSpPr>
        <p:spPr bwMode="auto">
          <a:xfrm>
            <a:off x="4274021" y="1211263"/>
            <a:ext cx="3913632" cy="23317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TextBox 23"/>
          <p:cNvSpPr txBox="1"/>
          <p:nvPr/>
        </p:nvSpPr>
        <p:spPr>
          <a:xfrm>
            <a:off x="8259075" y="3542983"/>
            <a:ext cx="3913632"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small" spc="0" normalizeH="0" baseline="0" noProof="0" dirty="0">
                <a:ln>
                  <a:noFill/>
                </a:ln>
                <a:solidFill>
                  <a:srgbClr val="D83B01"/>
                </a:solidFill>
                <a:effectLst/>
                <a:uLnTx/>
                <a:uFillTx/>
                <a:latin typeface="Segoe UI Semibold" panose="020B0702040204020203" pitchFamily="34" charset="0"/>
                <a:ea typeface="Segoe UI" pitchFamily="34" charset="0"/>
                <a:cs typeface="Segoe UI Semibold" panose="020B0702040204020203" pitchFamily="34" charset="0"/>
              </a:rPr>
              <a:t>Share app service staging slots</a:t>
            </a:r>
            <a:endParaRPr kumimoji="0" lang="en-US" sz="1800" b="0" i="0" u="none" strike="noStrike" kern="0" cap="none" spc="0" normalizeH="0" baseline="0" noProof="0" dirty="0">
              <a:ln>
                <a:noFill/>
              </a:ln>
              <a:solidFill>
                <a:srgbClr val="D83B01"/>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rPr>
              <a:t>Some customers have planned to host their separate environments on the same Web Application, but across different staging slots. All slots run on the same machine, so any strain on load would effect all environments.</a:t>
            </a:r>
          </a:p>
          <a:p>
            <a:pPr marL="0" marR="0" lvl="0" indent="0" defTabSz="932472" eaLnBrk="1" fontAlgn="base" latinLnBrk="0" hangingPunct="1">
              <a:lnSpc>
                <a:spcPct val="100000"/>
              </a:lnSpc>
              <a:spcBef>
                <a:spcPts val="600"/>
              </a:spcBef>
              <a:spcAft>
                <a:spcPct val="0"/>
              </a:spcAft>
              <a:buClrTx/>
              <a:buSzTx/>
              <a:buFontTx/>
              <a:buNone/>
              <a:tabLst/>
              <a:defRPr/>
            </a:pPr>
            <a:r>
              <a:rPr kumimoji="0" lang="en-US" sz="1400" b="0" i="1" u="none" strike="noStrike" kern="0" cap="none" spc="0" normalizeH="0" baseline="0" noProof="0" dirty="0">
                <a:ln>
                  <a:noFill/>
                </a:ln>
                <a:solidFill>
                  <a:schemeClr val="tx1"/>
                </a:solidFill>
                <a:effectLst/>
                <a:uLnTx/>
                <a:uFillTx/>
                <a:ea typeface="Segoe UI" pitchFamily="34" charset="0"/>
                <a:cs typeface="Segoe UI" pitchFamily="34" charset="0"/>
              </a:rPr>
              <a:t>Customers should ensure that the environments are appropriately separated, so that load in one environment, does not negatively impact another.</a:t>
            </a:r>
            <a:endPar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31" name="Rectangle 30"/>
          <p:cNvSpPr/>
          <p:nvPr/>
        </p:nvSpPr>
        <p:spPr bwMode="auto">
          <a:xfrm>
            <a:off x="8259075" y="1211263"/>
            <a:ext cx="3913632" cy="233172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Freeform 125"/>
          <p:cNvSpPr>
            <a:spLocks noChangeAspect="1" noChangeArrowheads="1"/>
          </p:cNvSpPr>
          <p:nvPr/>
        </p:nvSpPr>
        <p:spPr bwMode="auto">
          <a:xfrm>
            <a:off x="1773635" y="2071746"/>
            <a:ext cx="915637" cy="571140"/>
          </a:xfrm>
          <a:custGeom>
            <a:avLst/>
            <a:gdLst>
              <a:gd name="connsiteX0" fmla="*/ 0 w 481013"/>
              <a:gd name="connsiteY0" fmla="*/ 269875 h 300038"/>
              <a:gd name="connsiteX1" fmla="*/ 481013 w 481013"/>
              <a:gd name="connsiteY1" fmla="*/ 269875 h 300038"/>
              <a:gd name="connsiteX2" fmla="*/ 481013 w 481013"/>
              <a:gd name="connsiteY2" fmla="*/ 300038 h 300038"/>
              <a:gd name="connsiteX3" fmla="*/ 0 w 481013"/>
              <a:gd name="connsiteY3" fmla="*/ 300038 h 300038"/>
              <a:gd name="connsiteX4" fmla="*/ 90488 w 481013"/>
              <a:gd name="connsiteY4" fmla="*/ 209550 h 300038"/>
              <a:gd name="connsiteX5" fmla="*/ 150813 w 481013"/>
              <a:gd name="connsiteY5" fmla="*/ 209550 h 300038"/>
              <a:gd name="connsiteX6" fmla="*/ 150813 w 481013"/>
              <a:gd name="connsiteY6" fmla="*/ 239713 h 300038"/>
              <a:gd name="connsiteX7" fmla="*/ 90488 w 481013"/>
              <a:gd name="connsiteY7" fmla="*/ 239713 h 300038"/>
              <a:gd name="connsiteX8" fmla="*/ 0 w 481013"/>
              <a:gd name="connsiteY8" fmla="*/ 209550 h 300038"/>
              <a:gd name="connsiteX9" fmla="*/ 60325 w 481013"/>
              <a:gd name="connsiteY9" fmla="*/ 209550 h 300038"/>
              <a:gd name="connsiteX10" fmla="*/ 60325 w 481013"/>
              <a:gd name="connsiteY10" fmla="*/ 239713 h 300038"/>
              <a:gd name="connsiteX11" fmla="*/ 0 w 481013"/>
              <a:gd name="connsiteY11" fmla="*/ 239713 h 300038"/>
              <a:gd name="connsiteX12" fmla="*/ 376238 w 481013"/>
              <a:gd name="connsiteY12" fmla="*/ 0 h 300038"/>
              <a:gd name="connsiteX13" fmla="*/ 481013 w 481013"/>
              <a:gd name="connsiteY13" fmla="*/ 0 h 300038"/>
              <a:gd name="connsiteX14" fmla="*/ 481013 w 481013"/>
              <a:gd name="connsiteY14" fmla="*/ 104775 h 300038"/>
              <a:gd name="connsiteX15" fmla="*/ 450851 w 481013"/>
              <a:gd name="connsiteY15" fmla="*/ 104775 h 300038"/>
              <a:gd name="connsiteX16" fmla="*/ 450851 w 481013"/>
              <a:gd name="connsiteY16" fmla="*/ 53192 h 300038"/>
              <a:gd name="connsiteX17" fmla="*/ 258763 w 481013"/>
              <a:gd name="connsiteY17" fmla="*/ 239713 h 300038"/>
              <a:gd name="connsiteX18" fmla="*/ 180975 w 481013"/>
              <a:gd name="connsiteY18" fmla="*/ 239713 h 300038"/>
              <a:gd name="connsiteX19" fmla="*/ 180975 w 481013"/>
              <a:gd name="connsiteY19" fmla="*/ 209550 h 300038"/>
              <a:gd name="connsiteX20" fmla="*/ 247650 w 481013"/>
              <a:gd name="connsiteY20" fmla="*/ 209550 h 300038"/>
              <a:gd name="connsiteX21" fmla="*/ 427038 w 481013"/>
              <a:gd name="connsiteY21" fmla="*/ 30162 h 300038"/>
              <a:gd name="connsiteX22" fmla="*/ 376238 w 481013"/>
              <a:gd name="connsiteY22"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013" h="300038">
                <a:moveTo>
                  <a:pt x="0" y="269875"/>
                </a:moveTo>
                <a:lnTo>
                  <a:pt x="481013" y="269875"/>
                </a:lnTo>
                <a:lnTo>
                  <a:pt x="481013" y="300038"/>
                </a:lnTo>
                <a:lnTo>
                  <a:pt x="0" y="300038"/>
                </a:lnTo>
                <a:close/>
                <a:moveTo>
                  <a:pt x="90488" y="209550"/>
                </a:moveTo>
                <a:lnTo>
                  <a:pt x="150813" y="209550"/>
                </a:lnTo>
                <a:lnTo>
                  <a:pt x="150813" y="239713"/>
                </a:lnTo>
                <a:lnTo>
                  <a:pt x="90488" y="239713"/>
                </a:lnTo>
                <a:close/>
                <a:moveTo>
                  <a:pt x="0" y="209550"/>
                </a:moveTo>
                <a:lnTo>
                  <a:pt x="60325" y="209550"/>
                </a:lnTo>
                <a:lnTo>
                  <a:pt x="60325" y="239713"/>
                </a:lnTo>
                <a:lnTo>
                  <a:pt x="0" y="239713"/>
                </a:lnTo>
                <a:close/>
                <a:moveTo>
                  <a:pt x="376238" y="0"/>
                </a:moveTo>
                <a:lnTo>
                  <a:pt x="481013" y="0"/>
                </a:lnTo>
                <a:lnTo>
                  <a:pt x="481013" y="104775"/>
                </a:lnTo>
                <a:lnTo>
                  <a:pt x="450851" y="104775"/>
                </a:lnTo>
                <a:lnTo>
                  <a:pt x="450851" y="53192"/>
                </a:lnTo>
                <a:lnTo>
                  <a:pt x="258763" y="239713"/>
                </a:lnTo>
                <a:lnTo>
                  <a:pt x="180975" y="239713"/>
                </a:lnTo>
                <a:lnTo>
                  <a:pt x="180975" y="209550"/>
                </a:lnTo>
                <a:lnTo>
                  <a:pt x="247650" y="209550"/>
                </a:lnTo>
                <a:lnTo>
                  <a:pt x="427038" y="30162"/>
                </a:lnTo>
                <a:lnTo>
                  <a:pt x="376238" y="30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 </a:t>
            </a:r>
          </a:p>
        </p:txBody>
      </p:sp>
      <p:sp>
        <p:nvSpPr>
          <p:cNvPr id="14" name="Freeform 9"/>
          <p:cNvSpPr>
            <a:spLocks noChangeAspect="1" noEditPoints="1"/>
          </p:cNvSpPr>
          <p:nvPr/>
        </p:nvSpPr>
        <p:spPr bwMode="auto">
          <a:xfrm>
            <a:off x="5866278" y="2004173"/>
            <a:ext cx="706285" cy="706285"/>
          </a:xfrm>
          <a:custGeom>
            <a:avLst/>
            <a:gdLst>
              <a:gd name="T0" fmla="*/ 57 w 100"/>
              <a:gd name="T1" fmla="*/ 33 h 100"/>
              <a:gd name="T2" fmla="*/ 66 w 100"/>
              <a:gd name="T3" fmla="*/ 24 h 100"/>
              <a:gd name="T4" fmla="*/ 52 w 100"/>
              <a:gd name="T5" fmla="*/ 24 h 100"/>
              <a:gd name="T6" fmla="*/ 24 w 100"/>
              <a:gd name="T7" fmla="*/ 52 h 100"/>
              <a:gd name="T8" fmla="*/ 24 w 100"/>
              <a:gd name="T9" fmla="*/ 66 h 100"/>
              <a:gd name="T10" fmla="*/ 33 w 100"/>
              <a:gd name="T11" fmla="*/ 57 h 100"/>
              <a:gd name="T12" fmla="*/ 39 w 100"/>
              <a:gd name="T13" fmla="*/ 63 h 100"/>
              <a:gd name="T14" fmla="*/ 20 w 100"/>
              <a:gd name="T15" fmla="*/ 81 h 100"/>
              <a:gd name="T16" fmla="*/ 1 w 100"/>
              <a:gd name="T17" fmla="*/ 63 h 100"/>
              <a:gd name="T18" fmla="*/ 7 w 100"/>
              <a:gd name="T19" fmla="*/ 57 h 100"/>
              <a:gd name="T20" fmla="*/ 16 w 100"/>
              <a:gd name="T21" fmla="*/ 66 h 100"/>
              <a:gd name="T22" fmla="*/ 16 w 100"/>
              <a:gd name="T23" fmla="*/ 52 h 100"/>
              <a:gd name="T24" fmla="*/ 52 w 100"/>
              <a:gd name="T25" fmla="*/ 16 h 100"/>
              <a:gd name="T26" fmla="*/ 66 w 100"/>
              <a:gd name="T27" fmla="*/ 16 h 100"/>
              <a:gd name="T28" fmla="*/ 57 w 100"/>
              <a:gd name="T29" fmla="*/ 7 h 100"/>
              <a:gd name="T30" fmla="*/ 63 w 100"/>
              <a:gd name="T31" fmla="*/ 1 h 100"/>
              <a:gd name="T32" fmla="*/ 82 w 100"/>
              <a:gd name="T33" fmla="*/ 20 h 100"/>
              <a:gd name="T34" fmla="*/ 63 w 100"/>
              <a:gd name="T35" fmla="*/ 39 h 100"/>
              <a:gd name="T36" fmla="*/ 57 w 100"/>
              <a:gd name="T37" fmla="*/ 33 h 100"/>
              <a:gd name="T38" fmla="*/ 100 w 100"/>
              <a:gd name="T39" fmla="*/ 100 h 100"/>
              <a:gd name="T40" fmla="*/ 0 w 100"/>
              <a:gd name="T41" fmla="*/ 100 h 100"/>
              <a:gd name="T42" fmla="*/ 0 w 100"/>
              <a:gd name="T43" fmla="*/ 92 h 100"/>
              <a:gd name="T44" fmla="*/ 68 w 100"/>
              <a:gd name="T45" fmla="*/ 92 h 100"/>
              <a:gd name="T46" fmla="*/ 68 w 100"/>
              <a:gd name="T47" fmla="*/ 68 h 100"/>
              <a:gd name="T48" fmla="*/ 92 w 100"/>
              <a:gd name="T49" fmla="*/ 68 h 100"/>
              <a:gd name="T50" fmla="*/ 92 w 100"/>
              <a:gd name="T51" fmla="*/ 0 h 100"/>
              <a:gd name="T52" fmla="*/ 100 w 100"/>
              <a:gd name="T53" fmla="*/ 0 h 100"/>
              <a:gd name="T54" fmla="*/ 100 w 100"/>
              <a:gd name="T55" fmla="*/ 100 h 100"/>
              <a:gd name="T56" fmla="*/ 92 w 100"/>
              <a:gd name="T57" fmla="*/ 92 h 100"/>
              <a:gd name="T58" fmla="*/ 92 w 100"/>
              <a:gd name="T59" fmla="*/ 76 h 100"/>
              <a:gd name="T60" fmla="*/ 76 w 100"/>
              <a:gd name="T61" fmla="*/ 76 h 100"/>
              <a:gd name="T62" fmla="*/ 76 w 100"/>
              <a:gd name="T63" fmla="*/ 92 h 100"/>
              <a:gd name="T64" fmla="*/ 92 w 100"/>
              <a:gd name="T6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00">
                <a:moveTo>
                  <a:pt x="57" y="33"/>
                </a:moveTo>
                <a:cubicBezTo>
                  <a:pt x="66" y="24"/>
                  <a:pt x="66" y="24"/>
                  <a:pt x="66" y="24"/>
                </a:cubicBezTo>
                <a:cubicBezTo>
                  <a:pt x="52" y="24"/>
                  <a:pt x="52" y="24"/>
                  <a:pt x="52" y="24"/>
                </a:cubicBezTo>
                <a:cubicBezTo>
                  <a:pt x="36" y="24"/>
                  <a:pt x="24" y="36"/>
                  <a:pt x="24" y="52"/>
                </a:cubicBezTo>
                <a:cubicBezTo>
                  <a:pt x="24" y="66"/>
                  <a:pt x="24" y="66"/>
                  <a:pt x="24" y="66"/>
                </a:cubicBezTo>
                <a:cubicBezTo>
                  <a:pt x="33" y="57"/>
                  <a:pt x="33" y="57"/>
                  <a:pt x="33" y="57"/>
                </a:cubicBezTo>
                <a:cubicBezTo>
                  <a:pt x="39" y="63"/>
                  <a:pt x="39" y="63"/>
                  <a:pt x="39" y="63"/>
                </a:cubicBezTo>
                <a:cubicBezTo>
                  <a:pt x="20" y="81"/>
                  <a:pt x="20" y="81"/>
                  <a:pt x="20" y="81"/>
                </a:cubicBezTo>
                <a:cubicBezTo>
                  <a:pt x="1" y="63"/>
                  <a:pt x="1" y="63"/>
                  <a:pt x="1" y="63"/>
                </a:cubicBezTo>
                <a:cubicBezTo>
                  <a:pt x="7" y="57"/>
                  <a:pt x="7" y="57"/>
                  <a:pt x="7" y="57"/>
                </a:cubicBezTo>
                <a:cubicBezTo>
                  <a:pt x="16" y="66"/>
                  <a:pt x="16" y="66"/>
                  <a:pt x="16" y="66"/>
                </a:cubicBezTo>
                <a:cubicBezTo>
                  <a:pt x="16" y="52"/>
                  <a:pt x="16" y="52"/>
                  <a:pt x="16" y="52"/>
                </a:cubicBezTo>
                <a:cubicBezTo>
                  <a:pt x="16" y="32"/>
                  <a:pt x="32" y="16"/>
                  <a:pt x="52" y="16"/>
                </a:cubicBezTo>
                <a:cubicBezTo>
                  <a:pt x="66" y="16"/>
                  <a:pt x="66" y="16"/>
                  <a:pt x="66" y="16"/>
                </a:cubicBezTo>
                <a:cubicBezTo>
                  <a:pt x="57" y="7"/>
                  <a:pt x="57" y="7"/>
                  <a:pt x="57" y="7"/>
                </a:cubicBezTo>
                <a:cubicBezTo>
                  <a:pt x="63" y="1"/>
                  <a:pt x="63" y="1"/>
                  <a:pt x="63" y="1"/>
                </a:cubicBezTo>
                <a:cubicBezTo>
                  <a:pt x="82" y="20"/>
                  <a:pt x="82" y="20"/>
                  <a:pt x="82" y="20"/>
                </a:cubicBezTo>
                <a:cubicBezTo>
                  <a:pt x="63" y="39"/>
                  <a:pt x="63" y="39"/>
                  <a:pt x="63" y="39"/>
                </a:cubicBezTo>
                <a:lnTo>
                  <a:pt x="57" y="33"/>
                </a:lnTo>
                <a:close/>
                <a:moveTo>
                  <a:pt x="100" y="100"/>
                </a:moveTo>
                <a:cubicBezTo>
                  <a:pt x="0" y="100"/>
                  <a:pt x="0" y="100"/>
                  <a:pt x="0" y="100"/>
                </a:cubicBezTo>
                <a:cubicBezTo>
                  <a:pt x="0" y="92"/>
                  <a:pt x="0" y="92"/>
                  <a:pt x="0" y="92"/>
                </a:cubicBezTo>
                <a:cubicBezTo>
                  <a:pt x="68" y="92"/>
                  <a:pt x="68" y="92"/>
                  <a:pt x="68" y="92"/>
                </a:cubicBezTo>
                <a:cubicBezTo>
                  <a:pt x="68" y="68"/>
                  <a:pt x="68" y="68"/>
                  <a:pt x="68" y="68"/>
                </a:cubicBezTo>
                <a:cubicBezTo>
                  <a:pt x="92" y="68"/>
                  <a:pt x="92" y="68"/>
                  <a:pt x="92" y="68"/>
                </a:cubicBezTo>
                <a:cubicBezTo>
                  <a:pt x="92" y="0"/>
                  <a:pt x="92" y="0"/>
                  <a:pt x="92" y="0"/>
                </a:cubicBezTo>
                <a:cubicBezTo>
                  <a:pt x="100" y="0"/>
                  <a:pt x="100" y="0"/>
                  <a:pt x="100" y="0"/>
                </a:cubicBezTo>
                <a:lnTo>
                  <a:pt x="100" y="100"/>
                </a:lnTo>
                <a:close/>
                <a:moveTo>
                  <a:pt x="92" y="92"/>
                </a:moveTo>
                <a:cubicBezTo>
                  <a:pt x="92" y="76"/>
                  <a:pt x="92" y="76"/>
                  <a:pt x="92" y="76"/>
                </a:cubicBezTo>
                <a:cubicBezTo>
                  <a:pt x="76" y="76"/>
                  <a:pt x="76" y="76"/>
                  <a:pt x="76" y="76"/>
                </a:cubicBezTo>
                <a:cubicBezTo>
                  <a:pt x="76" y="92"/>
                  <a:pt x="76" y="92"/>
                  <a:pt x="76" y="92"/>
                </a:cubicBezTo>
                <a:lnTo>
                  <a:pt x="92" y="9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24"/>
          <p:cNvSpPr>
            <a:spLocks noChangeAspect="1" noChangeArrowheads="1"/>
          </p:cNvSpPr>
          <p:nvPr/>
        </p:nvSpPr>
        <p:spPr bwMode="auto">
          <a:xfrm>
            <a:off x="9752733" y="2065509"/>
            <a:ext cx="922579" cy="577377"/>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7767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9" grpId="0" animBg="1"/>
      <p:bldP spid="18" grpId="0" animBg="1"/>
      <p:bldP spid="19" grpId="0" animBg="1"/>
      <p:bldP spid="24" grpId="0" animBg="1"/>
      <p:bldP spid="31"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717" y="1120998"/>
            <a:ext cx="2930838" cy="1872208"/>
          </a:xfrm>
          <a:prstGeom prst="rect">
            <a:avLst/>
          </a:prstGeom>
        </p:spPr>
      </p:pic>
      <p:sp>
        <p:nvSpPr>
          <p:cNvPr id="6" name="Rectangle 5"/>
          <p:cNvSpPr/>
          <p:nvPr/>
        </p:nvSpPr>
        <p:spPr>
          <a:xfrm>
            <a:off x="5210125" y="1697062"/>
            <a:ext cx="5693885" cy="670512"/>
          </a:xfrm>
          <a:prstGeom prst="rect">
            <a:avLst/>
          </a:prstGeom>
        </p:spPr>
        <p:txBody>
          <a:bodyPr wrap="none">
            <a:spAutoFit/>
          </a:bodyPr>
          <a:lstStyle/>
          <a:p>
            <a:r>
              <a:rPr lang="en-GB" sz="3672" b="1" dirty="0"/>
              <a:t>https://pollev.com/ukdx</a:t>
            </a:r>
          </a:p>
        </p:txBody>
      </p:sp>
      <p:sp>
        <p:nvSpPr>
          <p:cNvPr id="2" name="Rectangle 1"/>
          <p:cNvSpPr/>
          <p:nvPr/>
        </p:nvSpPr>
        <p:spPr>
          <a:xfrm>
            <a:off x="1393701" y="4145334"/>
            <a:ext cx="9937104" cy="523220"/>
          </a:xfrm>
          <a:prstGeom prst="rect">
            <a:avLst/>
          </a:prstGeom>
        </p:spPr>
        <p:txBody>
          <a:bodyPr wrap="square">
            <a:spAutoFit/>
          </a:bodyPr>
          <a:lstStyle/>
          <a:p>
            <a:pPr algn="ctr"/>
            <a:r>
              <a:rPr lang="en-GB" sz="2800" dirty="0">
                <a:hlinkClick r:id="rId4"/>
              </a:rPr>
              <a:t>How do you scale out state in your application?</a:t>
            </a:r>
            <a:endParaRPr lang="en-GB" sz="2800" dirty="0"/>
          </a:p>
        </p:txBody>
      </p:sp>
    </p:spTree>
    <p:extLst>
      <p:ext uri="{BB962C8B-B14F-4D97-AF65-F5344CB8AC3E}">
        <p14:creationId xmlns:p14="http://schemas.microsoft.com/office/powerpoint/2010/main" val="276372812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0345"/>
            <a:ext cx="11889564" cy="917575"/>
          </a:xfrm>
        </p:spPr>
        <p:txBody>
          <a:bodyPr/>
          <a:lstStyle/>
          <a:p>
            <a:r>
              <a:rPr lang="en-US" dirty="0"/>
              <a:t>Performance – ignore at your peril</a:t>
            </a:r>
          </a:p>
        </p:txBody>
      </p:sp>
      <p:sp>
        <p:nvSpPr>
          <p:cNvPr id="11" name="TextBox 10"/>
          <p:cNvSpPr txBox="1"/>
          <p:nvPr/>
        </p:nvSpPr>
        <p:spPr>
          <a:xfrm>
            <a:off x="274638" y="3542983"/>
            <a:ext cx="5897880"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small" spc="0" normalizeH="0" baseline="0" noProof="0" dirty="0">
                <a:ln>
                  <a:noFill/>
                </a:ln>
                <a:solidFill>
                  <a:schemeClr val="tx1">
                    <a:lumMod val="50000"/>
                  </a:schemeClr>
                </a:solidFill>
                <a:effectLst/>
                <a:uLnTx/>
                <a:uFillTx/>
                <a:latin typeface="Segoe UI Semibold" panose="020B0702040204020203" pitchFamily="34" charset="0"/>
                <a:ea typeface="Segoe UI" pitchFamily="34" charset="0"/>
                <a:cs typeface="Segoe UI Semibold" panose="020B0702040204020203" pitchFamily="34" charset="0"/>
              </a:rPr>
              <a:t>Ignore caching / or use excessive caching</a:t>
            </a:r>
            <a:endParaRPr kumimoji="0" lang="en-US" sz="1800" b="0" i="0" u="none" strike="noStrike" kern="0" cap="none" spc="0" normalizeH="0" baseline="0" noProof="0" dirty="0">
              <a:ln>
                <a:noFill/>
              </a:ln>
              <a:solidFill>
                <a:schemeClr val="tx1">
                  <a:lumMod val="50000"/>
                </a:schemeClr>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rPr>
              <a:t>Many customers caching approach is not appropriate for their solution. This is true across various levels (e.g. Caching of data via Redis cache, through to caching of assets via CDN).</a:t>
            </a:r>
          </a:p>
          <a:p>
            <a:pPr marL="0" marR="0" lvl="0" indent="0" defTabSz="932472" eaLnBrk="1" fontAlgn="base" latinLnBrk="0" hangingPunct="1">
              <a:lnSpc>
                <a:spcPct val="100000"/>
              </a:lnSpc>
              <a:spcBef>
                <a:spcPts val="600"/>
              </a:spcBef>
              <a:spcAft>
                <a:spcPct val="0"/>
              </a:spcAft>
              <a:buClrTx/>
              <a:buSzTx/>
              <a:buFontTx/>
              <a:buNone/>
              <a:tabLst/>
              <a:defRPr/>
            </a:pPr>
            <a:endPar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Customers should consider their SLAs (in terms of service requirements), and understand how caching can improve performance compared to adding additional complexity</a:t>
            </a:r>
            <a:r>
              <a:rPr kumimoji="0" lang="en-US" sz="1600" b="0" i="1" u="none" strike="noStrike" kern="0" cap="none" spc="0" normalizeH="0" noProof="0" dirty="0">
                <a:ln>
                  <a:noFill/>
                </a:ln>
                <a:solidFill>
                  <a:schemeClr val="tx1"/>
                </a:solidFill>
                <a:effectLst/>
                <a:uLnTx/>
                <a:uFillTx/>
                <a:ea typeface="Segoe UI" pitchFamily="34" charset="0"/>
                <a:cs typeface="Segoe UI" pitchFamily="34" charset="0"/>
              </a:rPr>
              <a:t> and cache lifecycle headaches.</a:t>
            </a:r>
            <a:endPar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3" name="Rectangle 12"/>
          <p:cNvSpPr/>
          <p:nvPr/>
        </p:nvSpPr>
        <p:spPr bwMode="auto">
          <a:xfrm>
            <a:off x="274638" y="1211263"/>
            <a:ext cx="5897880" cy="233172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TextBox 15"/>
          <p:cNvSpPr txBox="1"/>
          <p:nvPr/>
        </p:nvSpPr>
        <p:spPr>
          <a:xfrm>
            <a:off x="6264628" y="3575433"/>
            <a:ext cx="5897880"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small" spc="0" normalizeH="0" baseline="0" noProof="0" dirty="0">
                <a:ln>
                  <a:noFill/>
                </a:ln>
                <a:solidFill>
                  <a:schemeClr val="tx1">
                    <a:lumMod val="50000"/>
                  </a:schemeClr>
                </a:solidFill>
                <a:effectLst/>
                <a:uLnTx/>
                <a:uFillTx/>
                <a:latin typeface="Segoe UI Semibold" panose="020B0702040204020203" pitchFamily="34" charset="0"/>
                <a:ea typeface="Segoe UI" pitchFamily="34" charset="0"/>
                <a:cs typeface="Segoe UI Semibold" panose="020B0702040204020203" pitchFamily="34" charset="0"/>
              </a:rPr>
              <a:t>lack of design for latency</a:t>
            </a:r>
            <a:endParaRPr kumimoji="0" lang="en-US" sz="1800" b="0" i="0" u="none" strike="noStrike" kern="0" cap="none" spc="0" normalizeH="0" baseline="0" noProof="0" dirty="0">
              <a:ln>
                <a:noFill/>
              </a:ln>
              <a:solidFill>
                <a:schemeClr val="tx1">
                  <a:lumMod val="50000"/>
                </a:schemeClr>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ea typeface="Segoe UI" pitchFamily="34" charset="0"/>
                <a:cs typeface="Segoe UI" pitchFamily="34" charset="0"/>
              </a:rPr>
              <a:t>Highly variable latency is normal for access to internet based services as are random timeouts and transient errors</a:t>
            </a:r>
            <a:r>
              <a:rPr kumimoji="0" lang="en-US" sz="1800" b="0" i="0" u="none" strike="noStrike" kern="0" cap="none" spc="0" normalizeH="0" noProof="0" dirty="0">
                <a:ln>
                  <a:noFill/>
                </a:ln>
                <a:solidFill>
                  <a:schemeClr val="tx1"/>
                </a:solidFill>
                <a:effectLst/>
                <a:uLnTx/>
                <a:uFillTx/>
                <a:ea typeface="Segoe UI" pitchFamily="34" charset="0"/>
                <a:cs typeface="Segoe UI" pitchFamily="34" charset="0"/>
              </a:rPr>
              <a:t> as services auto-scale and auto-recover.</a:t>
            </a:r>
            <a:r>
              <a:rPr kumimoji="0" lang="en-US" sz="1800" b="0" i="0" u="none" strike="noStrike" kern="0" cap="none" spc="0" normalizeH="0" baseline="0" noProof="0" dirty="0">
                <a:ln>
                  <a:noFill/>
                </a:ln>
                <a:solidFill>
                  <a:schemeClr val="tx1"/>
                </a:solidFill>
                <a:effectLst/>
                <a:uLnTx/>
                <a:uFillTx/>
                <a:ea typeface="Segoe UI" pitchFamily="34" charset="0"/>
                <a:cs typeface="Segoe UI" pitchFamily="34" charset="0"/>
              </a:rPr>
              <a:t> </a:t>
            </a:r>
          </a:p>
          <a:p>
            <a:pPr marL="0" marR="0" lvl="0" indent="0" defTabSz="932472" eaLnBrk="1" fontAlgn="base" latinLnBrk="0" hangingPunct="1">
              <a:lnSpc>
                <a:spcPct val="100000"/>
              </a:lnSpc>
              <a:spcBef>
                <a:spcPts val="600"/>
              </a:spcBef>
              <a:spcAft>
                <a:spcPct val="0"/>
              </a:spcAft>
              <a:buClrTx/>
              <a:buSzTx/>
              <a:buFontTx/>
              <a:buNone/>
              <a:tabLst/>
              <a:defRPr/>
            </a:pPr>
            <a:endParaRPr kumimoji="0" lang="en-US" sz="18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When operating services in the cloud, latency constraints usually need to be relaxed and there needs to be an acceptance that some operations will timeout and need to be retried automatically.</a:t>
            </a:r>
          </a:p>
        </p:txBody>
      </p:sp>
      <p:sp>
        <p:nvSpPr>
          <p:cNvPr id="17" name="Rectangle 16"/>
          <p:cNvSpPr/>
          <p:nvPr/>
        </p:nvSpPr>
        <p:spPr bwMode="auto">
          <a:xfrm>
            <a:off x="6264628" y="1211263"/>
            <a:ext cx="5897880" cy="233172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9"/>
          <p:cNvSpPr>
            <a:spLocks noChangeAspect="1" noEditPoints="1"/>
          </p:cNvSpPr>
          <p:nvPr/>
        </p:nvSpPr>
        <p:spPr bwMode="auto">
          <a:xfrm>
            <a:off x="8740306" y="2098999"/>
            <a:ext cx="946524" cy="556248"/>
          </a:xfrm>
          <a:custGeom>
            <a:avLst/>
            <a:gdLst>
              <a:gd name="T0" fmla="*/ 37 w 176"/>
              <a:gd name="T1" fmla="*/ 102 h 102"/>
              <a:gd name="T2" fmla="*/ 0 w 176"/>
              <a:gd name="T3" fmla="*/ 63 h 102"/>
              <a:gd name="T4" fmla="*/ 37 w 176"/>
              <a:gd name="T5" fmla="*/ 25 h 102"/>
              <a:gd name="T6" fmla="*/ 45 w 176"/>
              <a:gd name="T7" fmla="*/ 26 h 102"/>
              <a:gd name="T8" fmla="*/ 88 w 176"/>
              <a:gd name="T9" fmla="*/ 0 h 102"/>
              <a:gd name="T10" fmla="*/ 137 w 176"/>
              <a:gd name="T11" fmla="*/ 41 h 102"/>
              <a:gd name="T12" fmla="*/ 146 w 176"/>
              <a:gd name="T13" fmla="*/ 39 h 102"/>
              <a:gd name="T14" fmla="*/ 176 w 176"/>
              <a:gd name="T15" fmla="*/ 70 h 102"/>
              <a:gd name="T16" fmla="*/ 146 w 176"/>
              <a:gd name="T17" fmla="*/ 102 h 102"/>
              <a:gd name="T18" fmla="*/ 37 w 176"/>
              <a:gd name="T19" fmla="*/ 102 h 102"/>
              <a:gd name="T20" fmla="*/ 146 w 176"/>
              <a:gd name="T21" fmla="*/ 48 h 102"/>
              <a:gd name="T22" fmla="*/ 136 w 176"/>
              <a:gd name="T23" fmla="*/ 51 h 102"/>
              <a:gd name="T24" fmla="*/ 130 w 176"/>
              <a:gd name="T25" fmla="*/ 54 h 102"/>
              <a:gd name="T26" fmla="*/ 129 w 176"/>
              <a:gd name="T27" fmla="*/ 48 h 102"/>
              <a:gd name="T28" fmla="*/ 88 w 176"/>
              <a:gd name="T29" fmla="*/ 9 h 102"/>
              <a:gd name="T30" fmla="*/ 51 w 176"/>
              <a:gd name="T31" fmla="*/ 33 h 102"/>
              <a:gd name="T32" fmla="*/ 50 w 176"/>
              <a:gd name="T33" fmla="*/ 37 h 102"/>
              <a:gd name="T34" fmla="*/ 45 w 176"/>
              <a:gd name="T35" fmla="*/ 36 h 102"/>
              <a:gd name="T36" fmla="*/ 37 w 176"/>
              <a:gd name="T37" fmla="*/ 33 h 102"/>
              <a:gd name="T38" fmla="*/ 8 w 176"/>
              <a:gd name="T39" fmla="*/ 63 h 102"/>
              <a:gd name="T40" fmla="*/ 37 w 176"/>
              <a:gd name="T41" fmla="*/ 93 h 102"/>
              <a:gd name="T42" fmla="*/ 146 w 176"/>
              <a:gd name="T43" fmla="*/ 93 h 102"/>
              <a:gd name="T44" fmla="*/ 168 w 176"/>
              <a:gd name="T45" fmla="*/ 70 h 102"/>
              <a:gd name="T46" fmla="*/ 146 w 176"/>
              <a:gd name="T47" fmla="*/ 48 h 102"/>
              <a:gd name="T48" fmla="*/ 69 w 176"/>
              <a:gd name="T49" fmla="*/ 50 h 102"/>
              <a:gd name="T50" fmla="*/ 63 w 176"/>
              <a:gd name="T51" fmla="*/ 56 h 102"/>
              <a:gd name="T52" fmla="*/ 88 w 176"/>
              <a:gd name="T53" fmla="*/ 81 h 102"/>
              <a:gd name="T54" fmla="*/ 113 w 176"/>
              <a:gd name="T55" fmla="*/ 56 h 102"/>
              <a:gd name="T56" fmla="*/ 107 w 176"/>
              <a:gd name="T57" fmla="*/ 50 h 102"/>
              <a:gd name="T58" fmla="*/ 92 w 176"/>
              <a:gd name="T59" fmla="*/ 66 h 102"/>
              <a:gd name="T60" fmla="*/ 92 w 176"/>
              <a:gd name="T61" fmla="*/ 31 h 102"/>
              <a:gd name="T62" fmla="*/ 84 w 176"/>
              <a:gd name="T63" fmla="*/ 31 h 102"/>
              <a:gd name="T64" fmla="*/ 84 w 176"/>
              <a:gd name="T65" fmla="*/ 66 h 102"/>
              <a:gd name="T66" fmla="*/ 69 w 176"/>
              <a:gd name="T67"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02">
                <a:moveTo>
                  <a:pt x="37" y="102"/>
                </a:moveTo>
                <a:cubicBezTo>
                  <a:pt x="17" y="102"/>
                  <a:pt x="0" y="84"/>
                  <a:pt x="0" y="63"/>
                </a:cubicBezTo>
                <a:cubicBezTo>
                  <a:pt x="0" y="42"/>
                  <a:pt x="17" y="25"/>
                  <a:pt x="37" y="25"/>
                </a:cubicBezTo>
                <a:cubicBezTo>
                  <a:pt x="40" y="25"/>
                  <a:pt x="42" y="26"/>
                  <a:pt x="45" y="26"/>
                </a:cubicBezTo>
                <a:cubicBezTo>
                  <a:pt x="54" y="10"/>
                  <a:pt x="70" y="0"/>
                  <a:pt x="88" y="0"/>
                </a:cubicBezTo>
                <a:cubicBezTo>
                  <a:pt x="112" y="0"/>
                  <a:pt x="133" y="17"/>
                  <a:pt x="137" y="41"/>
                </a:cubicBezTo>
                <a:cubicBezTo>
                  <a:pt x="140" y="40"/>
                  <a:pt x="143" y="39"/>
                  <a:pt x="146" y="39"/>
                </a:cubicBezTo>
                <a:cubicBezTo>
                  <a:pt x="163" y="39"/>
                  <a:pt x="176" y="53"/>
                  <a:pt x="176" y="70"/>
                </a:cubicBezTo>
                <a:cubicBezTo>
                  <a:pt x="176" y="88"/>
                  <a:pt x="163" y="102"/>
                  <a:pt x="146" y="102"/>
                </a:cubicBezTo>
                <a:cubicBezTo>
                  <a:pt x="146" y="102"/>
                  <a:pt x="146" y="102"/>
                  <a:pt x="37" y="102"/>
                </a:cubicBezTo>
                <a:close/>
                <a:moveTo>
                  <a:pt x="146" y="48"/>
                </a:moveTo>
                <a:cubicBezTo>
                  <a:pt x="143" y="48"/>
                  <a:pt x="139" y="49"/>
                  <a:pt x="136" y="51"/>
                </a:cubicBezTo>
                <a:cubicBezTo>
                  <a:pt x="136" y="51"/>
                  <a:pt x="136" y="51"/>
                  <a:pt x="130" y="54"/>
                </a:cubicBezTo>
                <a:cubicBezTo>
                  <a:pt x="130" y="54"/>
                  <a:pt x="130" y="54"/>
                  <a:pt x="129" y="48"/>
                </a:cubicBezTo>
                <a:cubicBezTo>
                  <a:pt x="128" y="26"/>
                  <a:pt x="110" y="9"/>
                  <a:pt x="88" y="9"/>
                </a:cubicBezTo>
                <a:cubicBezTo>
                  <a:pt x="72" y="9"/>
                  <a:pt x="58" y="18"/>
                  <a:pt x="51" y="33"/>
                </a:cubicBezTo>
                <a:cubicBezTo>
                  <a:pt x="51" y="33"/>
                  <a:pt x="51" y="33"/>
                  <a:pt x="50" y="37"/>
                </a:cubicBezTo>
                <a:cubicBezTo>
                  <a:pt x="50" y="37"/>
                  <a:pt x="50" y="37"/>
                  <a:pt x="45" y="36"/>
                </a:cubicBezTo>
                <a:cubicBezTo>
                  <a:pt x="43" y="34"/>
                  <a:pt x="40" y="33"/>
                  <a:pt x="37" y="33"/>
                </a:cubicBezTo>
                <a:cubicBezTo>
                  <a:pt x="21" y="33"/>
                  <a:pt x="8" y="46"/>
                  <a:pt x="8" y="63"/>
                </a:cubicBezTo>
                <a:cubicBezTo>
                  <a:pt x="8" y="80"/>
                  <a:pt x="21" y="93"/>
                  <a:pt x="37" y="93"/>
                </a:cubicBezTo>
                <a:cubicBezTo>
                  <a:pt x="37" y="93"/>
                  <a:pt x="37" y="93"/>
                  <a:pt x="146" y="93"/>
                </a:cubicBezTo>
                <a:cubicBezTo>
                  <a:pt x="158" y="93"/>
                  <a:pt x="168" y="83"/>
                  <a:pt x="168" y="70"/>
                </a:cubicBezTo>
                <a:cubicBezTo>
                  <a:pt x="168" y="58"/>
                  <a:pt x="158" y="48"/>
                  <a:pt x="146" y="48"/>
                </a:cubicBezTo>
                <a:close/>
                <a:moveTo>
                  <a:pt x="69" y="50"/>
                </a:moveTo>
                <a:cubicBezTo>
                  <a:pt x="63" y="56"/>
                  <a:pt x="63" y="56"/>
                  <a:pt x="63" y="56"/>
                </a:cubicBezTo>
                <a:cubicBezTo>
                  <a:pt x="88" y="81"/>
                  <a:pt x="88" y="81"/>
                  <a:pt x="88" y="81"/>
                </a:cubicBezTo>
                <a:cubicBezTo>
                  <a:pt x="113" y="56"/>
                  <a:pt x="113" y="56"/>
                  <a:pt x="113" y="56"/>
                </a:cubicBezTo>
                <a:cubicBezTo>
                  <a:pt x="107" y="50"/>
                  <a:pt x="107" y="50"/>
                  <a:pt x="107" y="50"/>
                </a:cubicBezTo>
                <a:cubicBezTo>
                  <a:pt x="92" y="66"/>
                  <a:pt x="92" y="66"/>
                  <a:pt x="92" y="66"/>
                </a:cubicBezTo>
                <a:cubicBezTo>
                  <a:pt x="92" y="31"/>
                  <a:pt x="92" y="31"/>
                  <a:pt x="92" y="31"/>
                </a:cubicBezTo>
                <a:cubicBezTo>
                  <a:pt x="84" y="31"/>
                  <a:pt x="84" y="31"/>
                  <a:pt x="84" y="31"/>
                </a:cubicBezTo>
                <a:cubicBezTo>
                  <a:pt x="84" y="66"/>
                  <a:pt x="84" y="66"/>
                  <a:pt x="84" y="66"/>
                </a:cubicBezTo>
                <a:lnTo>
                  <a:pt x="69" y="5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99"/>
          <p:cNvSpPr>
            <a:spLocks noChangeAspect="1" noEditPoints="1"/>
          </p:cNvSpPr>
          <p:nvPr/>
        </p:nvSpPr>
        <p:spPr bwMode="auto">
          <a:xfrm>
            <a:off x="2730132" y="1978197"/>
            <a:ext cx="986891" cy="797853"/>
          </a:xfrm>
          <a:custGeom>
            <a:avLst/>
            <a:gdLst>
              <a:gd name="T0" fmla="*/ 28 w 150"/>
              <a:gd name="T1" fmla="*/ 101 h 121"/>
              <a:gd name="T2" fmla="*/ 62 w 150"/>
              <a:gd name="T3" fmla="*/ 101 h 121"/>
              <a:gd name="T4" fmla="*/ 62 w 150"/>
              <a:gd name="T5" fmla="*/ 109 h 121"/>
              <a:gd name="T6" fmla="*/ 28 w 150"/>
              <a:gd name="T7" fmla="*/ 109 h 121"/>
              <a:gd name="T8" fmla="*/ 0 w 150"/>
              <a:gd name="T9" fmla="*/ 84 h 121"/>
              <a:gd name="T10" fmla="*/ 26 w 150"/>
              <a:gd name="T11" fmla="*/ 54 h 121"/>
              <a:gd name="T12" fmla="*/ 26 w 150"/>
              <a:gd name="T13" fmla="*/ 54 h 121"/>
              <a:gd name="T14" fmla="*/ 26 w 150"/>
              <a:gd name="T15" fmla="*/ 49 h 121"/>
              <a:gd name="T16" fmla="*/ 19 w 150"/>
              <a:gd name="T17" fmla="*/ 52 h 121"/>
              <a:gd name="T18" fmla="*/ 15 w 150"/>
              <a:gd name="T19" fmla="*/ 45 h 121"/>
              <a:gd name="T20" fmla="*/ 36 w 150"/>
              <a:gd name="T21" fmla="*/ 36 h 121"/>
              <a:gd name="T22" fmla="*/ 45 w 150"/>
              <a:gd name="T23" fmla="*/ 56 h 121"/>
              <a:gd name="T24" fmla="*/ 37 w 150"/>
              <a:gd name="T25" fmla="*/ 59 h 121"/>
              <a:gd name="T26" fmla="*/ 34 w 150"/>
              <a:gd name="T27" fmla="*/ 51 h 121"/>
              <a:gd name="T28" fmla="*/ 34 w 150"/>
              <a:gd name="T29" fmla="*/ 54 h 121"/>
              <a:gd name="T30" fmla="*/ 34 w 150"/>
              <a:gd name="T31" fmla="*/ 58 h 121"/>
              <a:gd name="T32" fmla="*/ 35 w 150"/>
              <a:gd name="T33" fmla="*/ 63 h 121"/>
              <a:gd name="T34" fmla="*/ 29 w 150"/>
              <a:gd name="T35" fmla="*/ 62 h 121"/>
              <a:gd name="T36" fmla="*/ 8 w 150"/>
              <a:gd name="T37" fmla="*/ 84 h 121"/>
              <a:gd name="T38" fmla="*/ 28 w 150"/>
              <a:gd name="T39" fmla="*/ 101 h 121"/>
              <a:gd name="T40" fmla="*/ 142 w 150"/>
              <a:gd name="T41" fmla="*/ 49 h 121"/>
              <a:gd name="T42" fmla="*/ 136 w 150"/>
              <a:gd name="T43" fmla="*/ 54 h 121"/>
              <a:gd name="T44" fmla="*/ 142 w 150"/>
              <a:gd name="T45" fmla="*/ 71 h 121"/>
              <a:gd name="T46" fmla="*/ 112 w 150"/>
              <a:gd name="T47" fmla="*/ 101 h 121"/>
              <a:gd name="T48" fmla="*/ 82 w 150"/>
              <a:gd name="T49" fmla="*/ 101 h 121"/>
              <a:gd name="T50" fmla="*/ 88 w 150"/>
              <a:gd name="T51" fmla="*/ 95 h 121"/>
              <a:gd name="T52" fmla="*/ 82 w 150"/>
              <a:gd name="T53" fmla="*/ 90 h 121"/>
              <a:gd name="T54" fmla="*/ 66 w 150"/>
              <a:gd name="T55" fmla="*/ 105 h 121"/>
              <a:gd name="T56" fmla="*/ 82 w 150"/>
              <a:gd name="T57" fmla="*/ 121 h 121"/>
              <a:gd name="T58" fmla="*/ 88 w 150"/>
              <a:gd name="T59" fmla="*/ 115 h 121"/>
              <a:gd name="T60" fmla="*/ 81 w 150"/>
              <a:gd name="T61" fmla="*/ 109 h 121"/>
              <a:gd name="T62" fmla="*/ 112 w 150"/>
              <a:gd name="T63" fmla="*/ 109 h 121"/>
              <a:gd name="T64" fmla="*/ 150 w 150"/>
              <a:gd name="T65" fmla="*/ 71 h 121"/>
              <a:gd name="T66" fmla="*/ 142 w 150"/>
              <a:gd name="T67" fmla="*/ 49 h 121"/>
              <a:gd name="T68" fmla="*/ 79 w 150"/>
              <a:gd name="T69" fmla="*/ 11 h 121"/>
              <a:gd name="T70" fmla="*/ 90 w 150"/>
              <a:gd name="T71" fmla="*/ 8 h 121"/>
              <a:gd name="T72" fmla="*/ 114 w 150"/>
              <a:gd name="T73" fmla="*/ 32 h 121"/>
              <a:gd name="T74" fmla="*/ 113 w 150"/>
              <a:gd name="T75" fmla="*/ 37 h 121"/>
              <a:gd name="T76" fmla="*/ 112 w 150"/>
              <a:gd name="T77" fmla="*/ 42 h 121"/>
              <a:gd name="T78" fmla="*/ 116 w 150"/>
              <a:gd name="T79" fmla="*/ 42 h 121"/>
              <a:gd name="T80" fmla="*/ 122 w 150"/>
              <a:gd name="T81" fmla="*/ 44 h 121"/>
              <a:gd name="T82" fmla="*/ 115 w 150"/>
              <a:gd name="T83" fmla="*/ 45 h 121"/>
              <a:gd name="T84" fmla="*/ 117 w 150"/>
              <a:gd name="T85" fmla="*/ 53 h 121"/>
              <a:gd name="T86" fmla="*/ 138 w 150"/>
              <a:gd name="T87" fmla="*/ 48 h 121"/>
              <a:gd name="T88" fmla="*/ 133 w 150"/>
              <a:gd name="T89" fmla="*/ 26 h 121"/>
              <a:gd name="T90" fmla="*/ 125 w 150"/>
              <a:gd name="T91" fmla="*/ 28 h 121"/>
              <a:gd name="T92" fmla="*/ 127 w 150"/>
              <a:gd name="T93" fmla="*/ 37 h 121"/>
              <a:gd name="T94" fmla="*/ 122 w 150"/>
              <a:gd name="T95" fmla="*/ 35 h 121"/>
              <a:gd name="T96" fmla="*/ 122 w 150"/>
              <a:gd name="T97" fmla="*/ 32 h 121"/>
              <a:gd name="T98" fmla="*/ 90 w 150"/>
              <a:gd name="T99" fmla="*/ 0 h 121"/>
              <a:gd name="T100" fmla="*/ 75 w 150"/>
              <a:gd name="T101" fmla="*/ 4 h 121"/>
              <a:gd name="T102" fmla="*/ 58 w 150"/>
              <a:gd name="T103" fmla="*/ 27 h 121"/>
              <a:gd name="T104" fmla="*/ 39 w 150"/>
              <a:gd name="T105" fmla="*/ 31 h 121"/>
              <a:gd name="T106" fmla="*/ 43 w 150"/>
              <a:gd name="T107" fmla="*/ 38 h 121"/>
              <a:gd name="T108" fmla="*/ 60 w 150"/>
              <a:gd name="T109" fmla="*/ 36 h 121"/>
              <a:gd name="T110" fmla="*/ 66 w 150"/>
              <a:gd name="T111" fmla="*/ 38 h 121"/>
              <a:gd name="T112" fmla="*/ 66 w 150"/>
              <a:gd name="T113" fmla="*/ 32 h 121"/>
              <a:gd name="T114" fmla="*/ 79 w 150"/>
              <a:gd name="T11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0" h="121">
                <a:moveTo>
                  <a:pt x="28" y="101"/>
                </a:moveTo>
                <a:cubicBezTo>
                  <a:pt x="62" y="101"/>
                  <a:pt x="62" y="101"/>
                  <a:pt x="62" y="101"/>
                </a:cubicBezTo>
                <a:cubicBezTo>
                  <a:pt x="62" y="109"/>
                  <a:pt x="62" y="109"/>
                  <a:pt x="62" y="109"/>
                </a:cubicBezTo>
                <a:cubicBezTo>
                  <a:pt x="28" y="109"/>
                  <a:pt x="28" y="109"/>
                  <a:pt x="28" y="109"/>
                </a:cubicBezTo>
                <a:cubicBezTo>
                  <a:pt x="10" y="109"/>
                  <a:pt x="0" y="100"/>
                  <a:pt x="0" y="84"/>
                </a:cubicBezTo>
                <a:cubicBezTo>
                  <a:pt x="0" y="66"/>
                  <a:pt x="13" y="55"/>
                  <a:pt x="26" y="54"/>
                </a:cubicBezTo>
                <a:cubicBezTo>
                  <a:pt x="26" y="54"/>
                  <a:pt x="26" y="54"/>
                  <a:pt x="26" y="54"/>
                </a:cubicBezTo>
                <a:cubicBezTo>
                  <a:pt x="26" y="52"/>
                  <a:pt x="26" y="51"/>
                  <a:pt x="26" y="49"/>
                </a:cubicBezTo>
                <a:cubicBezTo>
                  <a:pt x="19" y="52"/>
                  <a:pt x="19" y="52"/>
                  <a:pt x="19" y="52"/>
                </a:cubicBezTo>
                <a:cubicBezTo>
                  <a:pt x="15" y="45"/>
                  <a:pt x="15" y="45"/>
                  <a:pt x="15" y="45"/>
                </a:cubicBezTo>
                <a:cubicBezTo>
                  <a:pt x="36" y="36"/>
                  <a:pt x="36" y="36"/>
                  <a:pt x="36" y="36"/>
                </a:cubicBezTo>
                <a:cubicBezTo>
                  <a:pt x="45" y="56"/>
                  <a:pt x="45" y="56"/>
                  <a:pt x="45" y="56"/>
                </a:cubicBezTo>
                <a:cubicBezTo>
                  <a:pt x="37" y="59"/>
                  <a:pt x="37" y="59"/>
                  <a:pt x="37" y="59"/>
                </a:cubicBezTo>
                <a:cubicBezTo>
                  <a:pt x="34" y="51"/>
                  <a:pt x="34" y="51"/>
                  <a:pt x="34" y="51"/>
                </a:cubicBezTo>
                <a:cubicBezTo>
                  <a:pt x="34" y="52"/>
                  <a:pt x="34" y="53"/>
                  <a:pt x="34" y="54"/>
                </a:cubicBezTo>
                <a:cubicBezTo>
                  <a:pt x="34" y="55"/>
                  <a:pt x="34" y="57"/>
                  <a:pt x="34" y="58"/>
                </a:cubicBezTo>
                <a:cubicBezTo>
                  <a:pt x="35" y="63"/>
                  <a:pt x="35" y="63"/>
                  <a:pt x="35" y="63"/>
                </a:cubicBezTo>
                <a:cubicBezTo>
                  <a:pt x="29" y="62"/>
                  <a:pt x="29" y="62"/>
                  <a:pt x="29" y="62"/>
                </a:cubicBezTo>
                <a:cubicBezTo>
                  <a:pt x="20" y="61"/>
                  <a:pt x="8" y="69"/>
                  <a:pt x="8" y="84"/>
                </a:cubicBezTo>
                <a:cubicBezTo>
                  <a:pt x="8" y="91"/>
                  <a:pt x="10" y="101"/>
                  <a:pt x="28" y="101"/>
                </a:cubicBezTo>
                <a:close/>
                <a:moveTo>
                  <a:pt x="142" y="49"/>
                </a:moveTo>
                <a:cubicBezTo>
                  <a:pt x="136" y="54"/>
                  <a:pt x="136" y="54"/>
                  <a:pt x="136" y="54"/>
                </a:cubicBezTo>
                <a:cubicBezTo>
                  <a:pt x="140" y="59"/>
                  <a:pt x="142" y="65"/>
                  <a:pt x="142" y="71"/>
                </a:cubicBezTo>
                <a:cubicBezTo>
                  <a:pt x="142" y="88"/>
                  <a:pt x="128" y="101"/>
                  <a:pt x="112" y="101"/>
                </a:cubicBezTo>
                <a:cubicBezTo>
                  <a:pt x="82" y="101"/>
                  <a:pt x="82" y="101"/>
                  <a:pt x="82" y="101"/>
                </a:cubicBezTo>
                <a:cubicBezTo>
                  <a:pt x="88" y="95"/>
                  <a:pt x="88" y="95"/>
                  <a:pt x="88" y="95"/>
                </a:cubicBezTo>
                <a:cubicBezTo>
                  <a:pt x="82" y="90"/>
                  <a:pt x="82" y="90"/>
                  <a:pt x="82" y="90"/>
                </a:cubicBezTo>
                <a:cubicBezTo>
                  <a:pt x="66" y="105"/>
                  <a:pt x="66" y="105"/>
                  <a:pt x="66" y="105"/>
                </a:cubicBezTo>
                <a:cubicBezTo>
                  <a:pt x="82" y="121"/>
                  <a:pt x="82" y="121"/>
                  <a:pt x="82" y="121"/>
                </a:cubicBezTo>
                <a:cubicBezTo>
                  <a:pt x="88" y="115"/>
                  <a:pt x="88" y="115"/>
                  <a:pt x="88" y="115"/>
                </a:cubicBezTo>
                <a:cubicBezTo>
                  <a:pt x="81" y="109"/>
                  <a:pt x="81" y="109"/>
                  <a:pt x="81" y="109"/>
                </a:cubicBezTo>
                <a:cubicBezTo>
                  <a:pt x="112" y="109"/>
                  <a:pt x="112" y="109"/>
                  <a:pt x="112" y="109"/>
                </a:cubicBezTo>
                <a:cubicBezTo>
                  <a:pt x="133" y="109"/>
                  <a:pt x="150" y="92"/>
                  <a:pt x="150" y="71"/>
                </a:cubicBezTo>
                <a:cubicBezTo>
                  <a:pt x="150" y="63"/>
                  <a:pt x="147" y="55"/>
                  <a:pt x="142" y="49"/>
                </a:cubicBezTo>
                <a:close/>
                <a:moveTo>
                  <a:pt x="79" y="11"/>
                </a:moveTo>
                <a:cubicBezTo>
                  <a:pt x="82" y="9"/>
                  <a:pt x="86" y="8"/>
                  <a:pt x="90" y="8"/>
                </a:cubicBezTo>
                <a:cubicBezTo>
                  <a:pt x="103" y="8"/>
                  <a:pt x="114" y="19"/>
                  <a:pt x="114" y="32"/>
                </a:cubicBezTo>
                <a:cubicBezTo>
                  <a:pt x="114" y="34"/>
                  <a:pt x="113" y="36"/>
                  <a:pt x="113" y="37"/>
                </a:cubicBezTo>
                <a:cubicBezTo>
                  <a:pt x="112" y="42"/>
                  <a:pt x="112" y="42"/>
                  <a:pt x="112" y="42"/>
                </a:cubicBezTo>
                <a:cubicBezTo>
                  <a:pt x="116" y="42"/>
                  <a:pt x="116" y="42"/>
                  <a:pt x="116" y="42"/>
                </a:cubicBezTo>
                <a:cubicBezTo>
                  <a:pt x="118" y="43"/>
                  <a:pt x="120" y="43"/>
                  <a:pt x="122" y="44"/>
                </a:cubicBezTo>
                <a:cubicBezTo>
                  <a:pt x="115" y="45"/>
                  <a:pt x="115" y="45"/>
                  <a:pt x="115" y="45"/>
                </a:cubicBezTo>
                <a:cubicBezTo>
                  <a:pt x="117" y="53"/>
                  <a:pt x="117" y="53"/>
                  <a:pt x="117" y="53"/>
                </a:cubicBezTo>
                <a:cubicBezTo>
                  <a:pt x="138" y="48"/>
                  <a:pt x="138" y="48"/>
                  <a:pt x="138" y="48"/>
                </a:cubicBezTo>
                <a:cubicBezTo>
                  <a:pt x="133" y="26"/>
                  <a:pt x="133" y="26"/>
                  <a:pt x="133" y="26"/>
                </a:cubicBezTo>
                <a:cubicBezTo>
                  <a:pt x="125" y="28"/>
                  <a:pt x="125" y="28"/>
                  <a:pt x="125" y="28"/>
                </a:cubicBezTo>
                <a:cubicBezTo>
                  <a:pt x="127" y="37"/>
                  <a:pt x="127" y="37"/>
                  <a:pt x="127" y="37"/>
                </a:cubicBezTo>
                <a:cubicBezTo>
                  <a:pt x="126" y="36"/>
                  <a:pt x="124" y="36"/>
                  <a:pt x="122" y="35"/>
                </a:cubicBezTo>
                <a:cubicBezTo>
                  <a:pt x="122" y="34"/>
                  <a:pt x="122" y="33"/>
                  <a:pt x="122" y="32"/>
                </a:cubicBezTo>
                <a:cubicBezTo>
                  <a:pt x="122" y="15"/>
                  <a:pt x="107" y="0"/>
                  <a:pt x="90" y="0"/>
                </a:cubicBezTo>
                <a:cubicBezTo>
                  <a:pt x="85" y="0"/>
                  <a:pt x="79" y="2"/>
                  <a:pt x="75" y="4"/>
                </a:cubicBezTo>
                <a:cubicBezTo>
                  <a:pt x="66" y="9"/>
                  <a:pt x="60" y="17"/>
                  <a:pt x="58" y="27"/>
                </a:cubicBezTo>
                <a:cubicBezTo>
                  <a:pt x="51" y="26"/>
                  <a:pt x="45" y="27"/>
                  <a:pt x="39" y="31"/>
                </a:cubicBezTo>
                <a:cubicBezTo>
                  <a:pt x="43" y="38"/>
                  <a:pt x="43" y="38"/>
                  <a:pt x="43" y="38"/>
                </a:cubicBezTo>
                <a:cubicBezTo>
                  <a:pt x="48" y="35"/>
                  <a:pt x="54" y="34"/>
                  <a:pt x="60" y="36"/>
                </a:cubicBezTo>
                <a:cubicBezTo>
                  <a:pt x="66" y="38"/>
                  <a:pt x="66" y="38"/>
                  <a:pt x="66" y="38"/>
                </a:cubicBezTo>
                <a:cubicBezTo>
                  <a:pt x="66" y="32"/>
                  <a:pt x="66" y="32"/>
                  <a:pt x="66" y="32"/>
                </a:cubicBezTo>
                <a:cubicBezTo>
                  <a:pt x="66" y="23"/>
                  <a:pt x="71" y="15"/>
                  <a:pt x="79"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16193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717" y="1120998"/>
            <a:ext cx="2930838" cy="1872208"/>
          </a:xfrm>
          <a:prstGeom prst="rect">
            <a:avLst/>
          </a:prstGeom>
        </p:spPr>
      </p:pic>
      <p:sp>
        <p:nvSpPr>
          <p:cNvPr id="6" name="Rectangle 5"/>
          <p:cNvSpPr/>
          <p:nvPr/>
        </p:nvSpPr>
        <p:spPr>
          <a:xfrm>
            <a:off x="5210125" y="1697062"/>
            <a:ext cx="5693885" cy="670512"/>
          </a:xfrm>
          <a:prstGeom prst="rect">
            <a:avLst/>
          </a:prstGeom>
        </p:spPr>
        <p:txBody>
          <a:bodyPr wrap="none">
            <a:spAutoFit/>
          </a:bodyPr>
          <a:lstStyle/>
          <a:p>
            <a:r>
              <a:rPr lang="en-GB" sz="3672" b="1" dirty="0"/>
              <a:t>https://pollev.com/ukdx</a:t>
            </a:r>
          </a:p>
        </p:txBody>
      </p:sp>
      <p:sp>
        <p:nvSpPr>
          <p:cNvPr id="2" name="Rectangle 1"/>
          <p:cNvSpPr/>
          <p:nvPr/>
        </p:nvSpPr>
        <p:spPr>
          <a:xfrm>
            <a:off x="1393701" y="4145334"/>
            <a:ext cx="9937104" cy="523220"/>
          </a:xfrm>
          <a:prstGeom prst="rect">
            <a:avLst/>
          </a:prstGeom>
        </p:spPr>
        <p:txBody>
          <a:bodyPr wrap="square">
            <a:spAutoFit/>
          </a:bodyPr>
          <a:lstStyle/>
          <a:p>
            <a:pPr algn="ctr"/>
            <a:r>
              <a:rPr lang="en-GB" sz="2800" dirty="0">
                <a:hlinkClick r:id="rId4"/>
              </a:rPr>
              <a:t>Application Design - Check the following that are true</a:t>
            </a:r>
            <a:endParaRPr lang="en-GB" sz="2800" dirty="0"/>
          </a:p>
        </p:txBody>
      </p:sp>
    </p:spTree>
    <p:extLst>
      <p:ext uri="{BB962C8B-B14F-4D97-AF65-F5344CB8AC3E}">
        <p14:creationId xmlns:p14="http://schemas.microsoft.com/office/powerpoint/2010/main" val="113585364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34005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85589" y="3065214"/>
            <a:ext cx="11414305" cy="1830388"/>
          </a:xfrm>
        </p:spPr>
        <p:txBody>
          <a:bodyPr/>
          <a:lstStyle/>
          <a:p>
            <a:pPr algn="ctr"/>
            <a:r>
              <a:rPr lang="en-GB" sz="3600" i="1" dirty="0">
                <a:solidFill>
                  <a:srgbClr val="00BCF2"/>
                </a:solidFill>
              </a:rPr>
              <a:t>How do partners build very highly scalable and highly available cloud solutions that can perform with confidence on the Azure cloud, even under extreme loads?</a:t>
            </a:r>
          </a:p>
        </p:txBody>
      </p:sp>
      <p:sp>
        <p:nvSpPr>
          <p:cNvPr id="3" name="Title 2"/>
          <p:cNvSpPr>
            <a:spLocks noGrp="1"/>
          </p:cNvSpPr>
          <p:nvPr>
            <p:ph type="title"/>
          </p:nvPr>
        </p:nvSpPr>
        <p:spPr>
          <a:xfrm>
            <a:off x="276540" y="1481038"/>
            <a:ext cx="8229535" cy="1837298"/>
          </a:xfrm>
        </p:spPr>
        <p:txBody>
          <a:bodyPr/>
          <a:lstStyle/>
          <a:p>
            <a:r>
              <a:rPr lang="en-GB" sz="4800" dirty="0"/>
              <a:t>The Question:</a:t>
            </a:r>
          </a:p>
        </p:txBody>
      </p:sp>
    </p:spTree>
    <p:extLst>
      <p:ext uri="{BB962C8B-B14F-4D97-AF65-F5344CB8AC3E}">
        <p14:creationId xmlns:p14="http://schemas.microsoft.com/office/powerpoint/2010/main" val="2860075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048990"/>
            <a:ext cx="11887200" cy="5262979"/>
          </a:xfrm>
        </p:spPr>
        <p:txBody>
          <a:bodyPr/>
          <a:lstStyle/>
          <a:p>
            <a:endParaRPr lang="en-GB" sz="4400" dirty="0"/>
          </a:p>
          <a:p>
            <a:pPr marL="0" indent="0">
              <a:buNone/>
            </a:pPr>
            <a:r>
              <a:rPr lang="en-GB" sz="4400" dirty="0"/>
              <a:t>{“Scalability and Performance”}</a:t>
            </a:r>
          </a:p>
          <a:p>
            <a:pPr marL="0" indent="0">
              <a:buNone/>
            </a:pPr>
            <a:r>
              <a:rPr lang="en-GB" sz="4400" dirty="0">
                <a:solidFill>
                  <a:schemeClr val="accent5"/>
                </a:solidFill>
              </a:rPr>
              <a:t>David Gristwood </a:t>
            </a:r>
          </a:p>
          <a:p>
            <a:pPr marL="0" indent="0">
              <a:buNone/>
            </a:pPr>
            <a:endParaRPr lang="en-GB" sz="4400" dirty="0"/>
          </a:p>
          <a:p>
            <a:pPr marL="0" indent="0" algn="r">
              <a:buNone/>
            </a:pPr>
            <a:r>
              <a:rPr lang="en-GB" sz="4400" dirty="0"/>
              <a:t>{“Resilience, Availability </a:t>
            </a:r>
          </a:p>
          <a:p>
            <a:pPr marL="0" indent="0" algn="r">
              <a:buNone/>
            </a:pPr>
            <a:r>
              <a:rPr lang="en-GB" sz="4400" dirty="0"/>
              <a:t>and Disaster Recovery”}</a:t>
            </a:r>
          </a:p>
          <a:p>
            <a:pPr marL="0" indent="0" algn="r">
              <a:buNone/>
            </a:pPr>
            <a:r>
              <a:rPr lang="fr-FR" sz="4400" dirty="0">
                <a:solidFill>
                  <a:schemeClr val="accent5"/>
                </a:solidFill>
              </a:rPr>
              <a:t>Chris Marchal</a:t>
            </a:r>
            <a:endParaRPr lang="en-GB" sz="4400" dirty="0"/>
          </a:p>
        </p:txBody>
      </p:sp>
      <p:sp>
        <p:nvSpPr>
          <p:cNvPr id="4" name="Title 3"/>
          <p:cNvSpPr>
            <a:spLocks noGrp="1"/>
          </p:cNvSpPr>
          <p:nvPr>
            <p:ph type="title"/>
          </p:nvPr>
        </p:nvSpPr>
        <p:spPr/>
        <p:txBody>
          <a:bodyPr/>
          <a:lstStyle/>
          <a:p>
            <a:pPr algn="ctr"/>
            <a:r>
              <a:rPr lang="en-GB" b="1" dirty="0">
                <a:solidFill>
                  <a:schemeClr val="accent2"/>
                </a:solidFill>
              </a:rPr>
              <a:t>2 subjects, 5 key areas</a:t>
            </a:r>
          </a:p>
        </p:txBody>
      </p:sp>
      <p:pic>
        <p:nvPicPr>
          <p:cNvPr id="6" name="Picture 5"/>
          <p:cNvPicPr>
            <a:picLocks noChangeAspect="1"/>
          </p:cNvPicPr>
          <p:nvPr/>
        </p:nvPicPr>
        <p:blipFill rotWithShape="1">
          <a:blip r:embed="rId3"/>
          <a:srcRect b="49376"/>
          <a:stretch/>
        </p:blipFill>
        <p:spPr>
          <a:xfrm>
            <a:off x="8154904" y="1048989"/>
            <a:ext cx="3977090" cy="2013374"/>
          </a:xfrm>
          <a:prstGeom prst="rect">
            <a:avLst/>
          </a:prstGeom>
        </p:spPr>
      </p:pic>
      <p:pic>
        <p:nvPicPr>
          <p:cNvPr id="7" name="Picture 6"/>
          <p:cNvPicPr>
            <a:picLocks noChangeAspect="1"/>
          </p:cNvPicPr>
          <p:nvPr/>
        </p:nvPicPr>
        <p:blipFill rotWithShape="1">
          <a:blip r:embed="rId3"/>
          <a:srcRect t="47812"/>
          <a:stretch/>
        </p:blipFill>
        <p:spPr>
          <a:xfrm>
            <a:off x="-190475" y="3929310"/>
            <a:ext cx="3725396" cy="1944216"/>
          </a:xfrm>
          <a:prstGeom prst="rect">
            <a:avLst/>
          </a:prstGeom>
        </p:spPr>
      </p:pic>
    </p:spTree>
    <p:extLst>
      <p:ext uri="{BB962C8B-B14F-4D97-AF65-F5344CB8AC3E}">
        <p14:creationId xmlns:p14="http://schemas.microsoft.com/office/powerpoint/2010/main" val="12885939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65" y="400918"/>
            <a:ext cx="11887200" cy="1181862"/>
          </a:xfrm>
        </p:spPr>
        <p:txBody>
          <a:bodyPr/>
          <a:lstStyle/>
          <a:p>
            <a:r>
              <a:rPr lang="en-GB" dirty="0">
                <a:solidFill>
                  <a:schemeClr val="tx1"/>
                </a:solidFill>
              </a:rPr>
              <a:t>{Scalability and Performance}</a:t>
            </a:r>
            <a:endParaRPr lang="en-US" sz="7200" dirty="0"/>
          </a:p>
        </p:txBody>
      </p:sp>
      <p:pic>
        <p:nvPicPr>
          <p:cNvPr id="3" name="Picture 2"/>
          <p:cNvPicPr>
            <a:picLocks noChangeAspect="1"/>
          </p:cNvPicPr>
          <p:nvPr/>
        </p:nvPicPr>
        <p:blipFill rotWithShape="1">
          <a:blip r:embed="rId3"/>
          <a:srcRect t="2681" b="48065"/>
          <a:stretch/>
        </p:blipFill>
        <p:spPr>
          <a:xfrm>
            <a:off x="7980734" y="4505374"/>
            <a:ext cx="4824536" cy="2376264"/>
          </a:xfrm>
          <a:prstGeom prst="rect">
            <a:avLst/>
          </a:prstGeom>
        </p:spPr>
      </p:pic>
      <p:pic>
        <p:nvPicPr>
          <p:cNvPr id="4" name="Picture 3"/>
          <p:cNvPicPr>
            <a:picLocks noChangeAspect="1"/>
          </p:cNvPicPr>
          <p:nvPr/>
        </p:nvPicPr>
        <p:blipFill>
          <a:blip r:embed="rId4"/>
          <a:stretch>
            <a:fillRect/>
          </a:stretch>
        </p:blipFill>
        <p:spPr>
          <a:xfrm>
            <a:off x="6141068" y="4853026"/>
            <a:ext cx="1861782" cy="1861782"/>
          </a:xfrm>
          <a:prstGeom prst="rect">
            <a:avLst/>
          </a:prstGeom>
        </p:spPr>
      </p:pic>
      <p:pic>
        <p:nvPicPr>
          <p:cNvPr id="5" name="Picture 4"/>
          <p:cNvPicPr>
            <a:picLocks noChangeAspect="1"/>
          </p:cNvPicPr>
          <p:nvPr/>
        </p:nvPicPr>
        <p:blipFill>
          <a:blip r:embed="rId5"/>
          <a:stretch>
            <a:fillRect/>
          </a:stretch>
        </p:blipFill>
        <p:spPr>
          <a:xfrm>
            <a:off x="344152" y="4240655"/>
            <a:ext cx="3837156" cy="2560320"/>
          </a:xfrm>
          <a:prstGeom prst="rect">
            <a:avLst/>
          </a:prstGeom>
        </p:spPr>
      </p:pic>
      <p:sp>
        <p:nvSpPr>
          <p:cNvPr id="6" name="Rectangle 5"/>
          <p:cNvSpPr/>
          <p:nvPr/>
        </p:nvSpPr>
        <p:spPr>
          <a:xfrm>
            <a:off x="495361" y="1913086"/>
            <a:ext cx="8171148" cy="2554545"/>
          </a:xfrm>
          <a:prstGeom prst="rect">
            <a:avLst/>
          </a:prstGeom>
        </p:spPr>
        <p:txBody>
          <a:bodyPr wrap="none">
            <a:spAutoFit/>
          </a:bodyPr>
          <a:lstStyle/>
          <a:p>
            <a:pPr marL="285750" indent="-285750">
              <a:buFont typeface="Wingdings" panose="05000000000000000000" pitchFamily="2" charset="2"/>
              <a:buChar char="§"/>
            </a:pPr>
            <a:r>
              <a:rPr lang="en-GB" sz="4000" i="1" dirty="0"/>
              <a:t>Good philosophy and strategies</a:t>
            </a:r>
          </a:p>
          <a:p>
            <a:pPr marL="285750" indent="-285750">
              <a:buFont typeface="Wingdings" panose="05000000000000000000" pitchFamily="2" charset="2"/>
              <a:buChar char="§"/>
            </a:pPr>
            <a:r>
              <a:rPr lang="en-GB" sz="4000" i="1" dirty="0"/>
              <a:t>Azure services you can lean on</a:t>
            </a:r>
          </a:p>
          <a:p>
            <a:pPr marL="285750" indent="-285750">
              <a:buFont typeface="Wingdings" panose="05000000000000000000" pitchFamily="2" charset="2"/>
              <a:buChar char="§"/>
            </a:pPr>
            <a:r>
              <a:rPr lang="en-GB" sz="4000" i="1" dirty="0"/>
              <a:t>Use the best tools at your disposal </a:t>
            </a:r>
          </a:p>
          <a:p>
            <a:pPr marL="285750" indent="-285750">
              <a:buFont typeface="Wingdings" panose="05000000000000000000" pitchFamily="2" charset="2"/>
              <a:buChar char="§"/>
            </a:pPr>
            <a:r>
              <a:rPr lang="en-GB" sz="4000" i="1" dirty="0"/>
              <a:t>Some well tested patterns</a:t>
            </a:r>
          </a:p>
        </p:txBody>
      </p:sp>
    </p:spTree>
    <p:extLst>
      <p:ext uri="{BB962C8B-B14F-4D97-AF65-F5344CB8AC3E}">
        <p14:creationId xmlns:p14="http://schemas.microsoft.com/office/powerpoint/2010/main" val="34798733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GB" dirty="0"/>
              <a:t>General philosophy and strategies</a:t>
            </a:r>
          </a:p>
        </p:txBody>
      </p:sp>
    </p:spTree>
    <p:extLst>
      <p:ext uri="{BB962C8B-B14F-4D97-AF65-F5344CB8AC3E}">
        <p14:creationId xmlns:p14="http://schemas.microsoft.com/office/powerpoint/2010/main" val="15393430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589" y="904974"/>
            <a:ext cx="8496944" cy="5860066"/>
          </a:xfrm>
        </p:spPr>
        <p:txBody>
          <a:bodyPr/>
          <a:lstStyle/>
          <a:p>
            <a:r>
              <a:rPr lang="en-GB" sz="2800" dirty="0"/>
              <a:t>Scale out is a “good place” to be</a:t>
            </a:r>
          </a:p>
          <a:p>
            <a:pPr lvl="1"/>
            <a:r>
              <a:rPr lang="en-GB" sz="2000" dirty="0"/>
              <a:t>Jump from 1 to n can be major step change</a:t>
            </a:r>
          </a:p>
          <a:p>
            <a:pPr lvl="1"/>
            <a:r>
              <a:rPr lang="en-GB" sz="2000" dirty="0"/>
              <a:t>No real upper limits</a:t>
            </a:r>
          </a:p>
          <a:p>
            <a:pPr lvl="1"/>
            <a:r>
              <a:rPr lang="en-GB" sz="2000" dirty="0"/>
              <a:t>No reliance on bespoke high performance hardware</a:t>
            </a:r>
          </a:p>
          <a:p>
            <a:r>
              <a:rPr lang="en-GB" sz="3200" dirty="0"/>
              <a:t>finer granularity = cheaper</a:t>
            </a:r>
          </a:p>
          <a:p>
            <a:r>
              <a:rPr lang="en-GB" sz="3200" dirty="0"/>
              <a:t>Use services to help scale workload</a:t>
            </a:r>
          </a:p>
          <a:p>
            <a:pPr lvl="1"/>
            <a:r>
              <a:rPr lang="en-GB" sz="2000" dirty="0"/>
              <a:t>Use ones that spin up super-quickly, such as Azure App Services, Web jobs and Functions</a:t>
            </a:r>
          </a:p>
          <a:p>
            <a:r>
              <a:rPr lang="en-GB" sz="2800" dirty="0"/>
              <a:t>Manage state carefully</a:t>
            </a:r>
          </a:p>
          <a:p>
            <a:pPr lvl="1"/>
            <a:r>
              <a:rPr lang="en-GB" sz="2000" u="sng" dirty="0"/>
              <a:t>Stateless</a:t>
            </a:r>
            <a:r>
              <a:rPr lang="en-GB" sz="2000" dirty="0"/>
              <a:t> services are easier to scale out</a:t>
            </a:r>
          </a:p>
          <a:p>
            <a:pPr lvl="1"/>
            <a:r>
              <a:rPr lang="en-GB" sz="2000" dirty="0"/>
              <a:t>Externalise state to a distributed cache (Redis) where necessary</a:t>
            </a:r>
          </a:p>
          <a:p>
            <a:r>
              <a:rPr lang="en-GB" sz="3200" dirty="0"/>
              <a:t>Good to think in terms of “Scale Units”</a:t>
            </a:r>
          </a:p>
          <a:p>
            <a:pPr lvl="1"/>
            <a:r>
              <a:rPr lang="en-GB" sz="2000" dirty="0"/>
              <a:t>X amount of work can be done with a unit </a:t>
            </a:r>
            <a:r>
              <a:rPr lang="en-GB" sz="2000" dirty="0" err="1"/>
              <a:t>eg</a:t>
            </a:r>
            <a:r>
              <a:rPr lang="en-GB" sz="2000" dirty="0"/>
              <a:t> cars/hours on road</a:t>
            </a:r>
          </a:p>
          <a:p>
            <a:pPr lvl="1"/>
            <a:r>
              <a:rPr lang="en-GB" sz="1600" dirty="0"/>
              <a:t>S1 IoT Hub handles 400,000 </a:t>
            </a:r>
            <a:r>
              <a:rPr lang="en-GB" sz="1600" dirty="0" err="1"/>
              <a:t>msg</a:t>
            </a:r>
            <a:r>
              <a:rPr lang="en-GB" sz="1600" dirty="0"/>
              <a:t>/day</a:t>
            </a:r>
          </a:p>
          <a:p>
            <a:pPr lvl="1"/>
            <a:r>
              <a:rPr lang="en-GB" sz="1600" dirty="0"/>
              <a:t>Media Services streaming unit handles 200 </a:t>
            </a:r>
            <a:r>
              <a:rPr lang="en-GB" sz="1600" dirty="0" err="1"/>
              <a:t>Mbps</a:t>
            </a:r>
            <a:endParaRPr lang="en-GB" sz="2000" dirty="0"/>
          </a:p>
        </p:txBody>
      </p:sp>
      <p:sp>
        <p:nvSpPr>
          <p:cNvPr id="3" name="Title 2"/>
          <p:cNvSpPr>
            <a:spLocks noGrp="1"/>
          </p:cNvSpPr>
          <p:nvPr>
            <p:ph type="title"/>
          </p:nvPr>
        </p:nvSpPr>
        <p:spPr>
          <a:xfrm>
            <a:off x="233329" y="176386"/>
            <a:ext cx="11889564" cy="917575"/>
          </a:xfrm>
        </p:spPr>
        <p:txBody>
          <a:bodyPr/>
          <a:lstStyle/>
          <a:p>
            <a:pPr algn="ctr"/>
            <a:r>
              <a:rPr lang="en-GB" dirty="0"/>
              <a:t>Scale out, not up</a:t>
            </a:r>
          </a:p>
        </p:txBody>
      </p:sp>
      <p:pic>
        <p:nvPicPr>
          <p:cNvPr id="4" name="Picture 3"/>
          <p:cNvPicPr>
            <a:picLocks noChangeAspect="1"/>
          </p:cNvPicPr>
          <p:nvPr/>
        </p:nvPicPr>
        <p:blipFill>
          <a:blip r:embed="rId2"/>
          <a:stretch>
            <a:fillRect/>
          </a:stretch>
        </p:blipFill>
        <p:spPr>
          <a:xfrm>
            <a:off x="8810525" y="1481038"/>
            <a:ext cx="3312368" cy="1962150"/>
          </a:xfrm>
          <a:prstGeom prst="rect">
            <a:avLst/>
          </a:prstGeom>
        </p:spPr>
      </p:pic>
      <p:pic>
        <p:nvPicPr>
          <p:cNvPr id="6" name="Picture 5"/>
          <p:cNvPicPr>
            <a:picLocks noChangeAspect="1"/>
          </p:cNvPicPr>
          <p:nvPr/>
        </p:nvPicPr>
        <p:blipFill>
          <a:blip r:embed="rId3"/>
          <a:stretch>
            <a:fillRect/>
          </a:stretch>
        </p:blipFill>
        <p:spPr>
          <a:xfrm>
            <a:off x="8810525" y="4217342"/>
            <a:ext cx="3353678" cy="1891943"/>
          </a:xfrm>
          <a:prstGeom prst="rect">
            <a:avLst/>
          </a:prstGeom>
        </p:spPr>
      </p:pic>
    </p:spTree>
    <p:extLst>
      <p:ext uri="{BB962C8B-B14F-4D97-AF65-F5344CB8AC3E}">
        <p14:creationId xmlns:p14="http://schemas.microsoft.com/office/powerpoint/2010/main" val="2779260956"/>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2.xml><?xml version="1.0" encoding="utf-8"?>
<a:theme xmlns:a="http://schemas.openxmlformats.org/drawingml/2006/main" name="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Brand_template_16-9_Business_DARK_PURPLE_2016_4</Template>
  <TotalTime>5510</TotalTime>
  <Words>3491</Words>
  <Application>Microsoft Office PowerPoint</Application>
  <PresentationFormat>Custom</PresentationFormat>
  <Paragraphs>517</Paragraphs>
  <Slides>47</Slides>
  <Notes>26</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47</vt:i4>
      </vt:variant>
    </vt:vector>
  </HeadingPairs>
  <TitlesOfParts>
    <vt:vector size="61" baseType="lpstr">
      <vt:lpstr>Arial</vt:lpstr>
      <vt:lpstr>Blender Pro Book</vt:lpstr>
      <vt:lpstr>Calibri</vt:lpstr>
      <vt:lpstr>Calibri Light</vt:lpstr>
      <vt:lpstr>Consolas</vt:lpstr>
      <vt:lpstr>KodchiangUPC</vt:lpstr>
      <vt:lpstr>Segoe UI</vt:lpstr>
      <vt:lpstr>Segoe UI Light</vt:lpstr>
      <vt:lpstr>Segoe UI Semibold</vt:lpstr>
      <vt:lpstr>Times New Roman</vt:lpstr>
      <vt:lpstr>Wingdings</vt:lpstr>
      <vt:lpstr>WHITE TEMPLATE</vt:lpstr>
      <vt:lpstr>COLOR TEMPLATE</vt:lpstr>
      <vt:lpstr>4_Office Theme</vt:lpstr>
      <vt:lpstr>How to build Highly Available and Scalable Cloud solutions on Azure, what to do and what to avoid!  </vt:lpstr>
      <vt:lpstr>PowerPoint Presentation</vt:lpstr>
      <vt:lpstr>Agenda</vt:lpstr>
      <vt:lpstr>PowerPoint Presentation</vt:lpstr>
      <vt:lpstr>The Question:</vt:lpstr>
      <vt:lpstr>2 subjects, 5 key areas</vt:lpstr>
      <vt:lpstr>{Scalability and Performance}</vt:lpstr>
      <vt:lpstr>General philosophy and strategies</vt:lpstr>
      <vt:lpstr>Scale out, not up</vt:lpstr>
      <vt:lpstr>Partition your workload</vt:lpstr>
      <vt:lpstr>Understand Azure Storage Scalability &amp; Performance Targets</vt:lpstr>
      <vt:lpstr>PowerPoint Presentation</vt:lpstr>
      <vt:lpstr>Use layered tiers</vt:lpstr>
      <vt:lpstr>Infrastructure</vt:lpstr>
      <vt:lpstr>Managed Disks</vt:lpstr>
      <vt:lpstr>VM sizes</vt:lpstr>
      <vt:lpstr>VM Scale Sets</vt:lpstr>
      <vt:lpstr>Azure Services</vt:lpstr>
      <vt:lpstr>Polyglot Persistence</vt:lpstr>
      <vt:lpstr>Use an appropriate type of Store </vt:lpstr>
      <vt:lpstr>Designing a Scalable Partitioning Strategy for Azure Table Storage</vt:lpstr>
      <vt:lpstr>SQL Database</vt:lpstr>
      <vt:lpstr>DocumentDB</vt:lpstr>
      <vt:lpstr>Microservice architectures scale well</vt:lpstr>
      <vt:lpstr>Azure App Services</vt:lpstr>
      <vt:lpstr>App Services Specific optimisations</vt:lpstr>
      <vt:lpstr>Azure Functions</vt:lpstr>
      <vt:lpstr>Functions programming concepts (C#)</vt:lpstr>
      <vt:lpstr>Tools</vt:lpstr>
      <vt:lpstr>Load test your application before deployment</vt:lpstr>
      <vt:lpstr>PowerPoint Presentation</vt:lpstr>
      <vt:lpstr>Azure Application Insights</vt:lpstr>
      <vt:lpstr>PowerPoint Presentation</vt:lpstr>
      <vt:lpstr>Patterns</vt:lpstr>
      <vt:lpstr>Command and Query Responsibility Separation (CQRS) Pattern</vt:lpstr>
      <vt:lpstr>Actor model</vt:lpstr>
      <vt:lpstr>“Orleans: Distributed Virtual Actors for Programmability and Scalability”*</vt:lpstr>
      <vt:lpstr>Project “Orleans” Video</vt:lpstr>
      <vt:lpstr>Cache-Aside Pattern</vt:lpstr>
      <vt:lpstr>Queue Based Load Leveling Pattern</vt:lpstr>
      <vt:lpstr>Competing Consumers Pattern</vt:lpstr>
      <vt:lpstr>Scalability – What to avoid?</vt:lpstr>
      <vt:lpstr>Scalability – Ignore at your peril</vt:lpstr>
      <vt:lpstr>PowerPoint Presentation</vt:lpstr>
      <vt:lpstr>Performance – ignore at your peril</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Resource Manager</dc:title>
  <dc:subject>&lt;Speech title here&gt;</dc:subject>
  <dc:creator>William Eastbury</dc:creator>
  <cp:keywords/>
  <dc:description>Template: Maryfj_x000d_
Formatting: _x000d_
Audience Type:</dc:description>
  <cp:lastModifiedBy>David Gristwood</cp:lastModifiedBy>
  <cp:revision>379</cp:revision>
  <cp:lastPrinted>2016-08-31T09:41:14Z</cp:lastPrinted>
  <dcterms:created xsi:type="dcterms:W3CDTF">2016-04-13T14:53:56Z</dcterms:created>
  <dcterms:modified xsi:type="dcterms:W3CDTF">2017-03-23T11:36:10Z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